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344" r:id="rId2"/>
    <p:sldId id="411" r:id="rId3"/>
    <p:sldId id="499" r:id="rId4"/>
    <p:sldId id="500" r:id="rId5"/>
    <p:sldId id="407" r:id="rId6"/>
    <p:sldId id="501" r:id="rId7"/>
    <p:sldId id="502" r:id="rId8"/>
    <p:sldId id="503" r:id="rId9"/>
    <p:sldId id="403" r:id="rId10"/>
    <p:sldId id="504" r:id="rId11"/>
    <p:sldId id="505" r:id="rId12"/>
    <p:sldId id="515" r:id="rId13"/>
    <p:sldId id="506" r:id="rId14"/>
    <p:sldId id="507" r:id="rId15"/>
    <p:sldId id="438" r:id="rId16"/>
    <p:sldId id="439" r:id="rId17"/>
    <p:sldId id="440" r:id="rId18"/>
    <p:sldId id="508" r:id="rId19"/>
    <p:sldId id="369" r:id="rId20"/>
    <p:sldId id="509" r:id="rId21"/>
    <p:sldId id="510" r:id="rId22"/>
    <p:sldId id="373" r:id="rId23"/>
    <p:sldId id="511" r:id="rId24"/>
    <p:sldId id="381" r:id="rId25"/>
    <p:sldId id="512" r:id="rId26"/>
    <p:sldId id="513" r:id="rId27"/>
    <p:sldId id="389" r:id="rId28"/>
    <p:sldId id="514" r:id="rId29"/>
    <p:sldId id="394" r:id="rId30"/>
    <p:sldId id="480" r:id="rId31"/>
    <p:sldId id="481" r:id="rId32"/>
    <p:sldId id="482" r:id="rId33"/>
  </p:sldIdLst>
  <p:sldSz cx="9144000" cy="6858000" type="screen4x3"/>
  <p:notesSz cx="6797675" cy="98726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5486" autoAdjust="0"/>
  </p:normalViewPr>
  <p:slideViewPr>
    <p:cSldViewPr>
      <p:cViewPr varScale="1">
        <p:scale>
          <a:sx n="107" d="100"/>
          <a:sy n="107" d="100"/>
        </p:scale>
        <p:origin x="-8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80" y="-7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body" sz="quarter" idx="1"/>
          </p:nvPr>
        </p:nvSpPr>
        <p:spPr>
          <a:xfrm>
            <a:off x="906357" y="4689516"/>
            <a:ext cx="4984962" cy="444269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231769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55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55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FF0000"/>
                </a:solidFill>
              </a:rPr>
              <a:t>Наименования </a:t>
            </a:r>
            <a:r>
              <a:rPr lang="ru-RU" sz="1200" b="1" dirty="0" smtClean="0">
                <a:solidFill>
                  <a:srgbClr val="FF0000"/>
                </a:solidFill>
              </a:rPr>
              <a:t>основных мероприятий и объектов</a:t>
            </a:r>
            <a:r>
              <a:rPr lang="ru-RU" sz="1200" dirty="0" smtClean="0">
                <a:solidFill>
                  <a:srgbClr val="FF0000"/>
                </a:solidFill>
              </a:rPr>
              <a:t>  в МО на 2019 год. Мероприятия должны характеризоваться значимым социально-экономическим эффектом на территории на конец 2019 г.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Сюда относятся: строительство, реконструкция, объектов,  предоставление новых видов услуг, совершенствование мат.-тех. базы, крупные социальные мероприятия и т.п.  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Напротив мероприятий в скобках указываем финансирование на 2019 год (если не предусмотрено – также отразить).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По каждому объекту необходимо дать краткую характеристику и отразить обоснование или наименование проблемы, которую он решает, например,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«Создание фельдшерско-акушерского пункта (с. </a:t>
            </a:r>
            <a:r>
              <a:rPr lang="ru-RU" sz="1200" dirty="0" err="1" smtClean="0">
                <a:solidFill>
                  <a:srgbClr val="FF0000"/>
                </a:solidFill>
              </a:rPr>
              <a:t>Пролейка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м.р</a:t>
            </a:r>
            <a:r>
              <a:rPr lang="ru-RU" sz="1200" dirty="0" smtClean="0">
                <a:solidFill>
                  <a:srgbClr val="FF0000"/>
                </a:solidFill>
              </a:rPr>
              <a:t>. </a:t>
            </a:r>
            <a:r>
              <a:rPr lang="ru-RU" sz="1200" dirty="0" err="1" smtClean="0">
                <a:solidFill>
                  <a:srgbClr val="FF0000"/>
                </a:solidFill>
              </a:rPr>
              <a:t>Елховский</a:t>
            </a:r>
            <a:r>
              <a:rPr lang="ru-RU" sz="1200" dirty="0" smtClean="0">
                <a:solidFill>
                  <a:srgbClr val="FF0000"/>
                </a:solidFill>
              </a:rPr>
              <a:t>) для закрытия потребности в мед. услугах для населенных пунктов с численностью населения от 100 до 2000 человек. Использование картинок, </a:t>
            </a:r>
            <a:r>
              <a:rPr lang="ru-RU" sz="1200" dirty="0" err="1" smtClean="0">
                <a:solidFill>
                  <a:srgbClr val="FF0000"/>
                </a:solidFill>
              </a:rPr>
              <a:t>инфографики</a:t>
            </a:r>
            <a:r>
              <a:rPr lang="ru-RU" sz="1200" dirty="0" smtClean="0">
                <a:solidFill>
                  <a:srgbClr val="FF0000"/>
                </a:solidFill>
              </a:rPr>
              <a:t> приветствуется.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В случае, если информации много и она не помещается на слайд 3 целиком, ее можно разбить на несколько слайдов.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039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Показатели из региональных составляющих федеральных</a:t>
            </a: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проектов,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входящих в данный национальный проект (по данному МО). Базу заполняем.</a:t>
            </a:r>
            <a:endParaRPr kumimoji="0" lang="ru-RU" sz="1200" b="1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23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dirty="0" smtClean="0">
                <a:solidFill>
                  <a:srgbClr val="FF0000"/>
                </a:solidFill>
              </a:rPr>
              <a:t>Слайд заполняется в разрезе рег. составляющей НАЦИОНАЛЬНОГО проекта администраторами региональной составляющей НАЦИОНАЛЬНОГО проекта. Слайд единый для всех МО. </a:t>
            </a:r>
          </a:p>
          <a:p>
            <a:r>
              <a:rPr lang="ru-RU" sz="1200" b="1" i="1" dirty="0" smtClean="0">
                <a:solidFill>
                  <a:srgbClr val="FF0000"/>
                </a:solidFill>
              </a:rPr>
              <a:t>Указывается общая информация о нац.  проекте по региону в целом (основные цели/задачи национального проекта, </a:t>
            </a:r>
            <a:r>
              <a:rPr lang="ru-RU" sz="1200" b="1" i="1" dirty="0" err="1" smtClean="0">
                <a:solidFill>
                  <a:srgbClr val="FF0000"/>
                </a:solidFill>
              </a:rPr>
              <a:t>верхнеуровневые</a:t>
            </a:r>
            <a:r>
              <a:rPr lang="ru-RU" sz="1200" b="1" i="1" dirty="0" smtClean="0">
                <a:solidFill>
                  <a:srgbClr val="FF0000"/>
                </a:solidFill>
              </a:rPr>
              <a:t> показатели со значениями за 2018 г. и планом на 2019 г.).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55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dirty="0" smtClean="0">
                <a:solidFill>
                  <a:srgbClr val="FF0000"/>
                </a:solidFill>
              </a:rPr>
              <a:t>Слайд заполняется в разрезе рег. составляющей НАЦИОНАЛЬНОГО проекта администраторами региональной составляющей НАЦИОНАЛЬНОГО проекта. Слайд единый для всех МО. </a:t>
            </a:r>
          </a:p>
          <a:p>
            <a:r>
              <a:rPr lang="ru-RU" sz="1200" b="1" i="1" dirty="0" smtClean="0">
                <a:solidFill>
                  <a:srgbClr val="FF0000"/>
                </a:solidFill>
              </a:rPr>
              <a:t>Указывается общая информация о нац.  проекте по региону в целом (основные цели/задачи национального проекта, </a:t>
            </a:r>
            <a:r>
              <a:rPr lang="ru-RU" sz="1200" b="1" i="1" dirty="0" err="1" smtClean="0">
                <a:solidFill>
                  <a:srgbClr val="FF0000"/>
                </a:solidFill>
              </a:rPr>
              <a:t>верхнеуровневые</a:t>
            </a:r>
            <a:r>
              <a:rPr lang="ru-RU" sz="1200" b="1" i="1" dirty="0" smtClean="0">
                <a:solidFill>
                  <a:srgbClr val="FF0000"/>
                </a:solidFill>
              </a:rPr>
              <a:t> показатели со значениями за 2018 г. и планом на 2019 г.).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55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dirty="0" smtClean="0">
                <a:solidFill>
                  <a:srgbClr val="FF0000"/>
                </a:solidFill>
              </a:rPr>
              <a:t>Слайд заполняется в разрезе рег. составляющей НАЦИОНАЛЬНОГО проекта администраторами региональной составляющей НАЦИОНАЛЬНОГО проекта. Слайд единый для всех МО. </a:t>
            </a:r>
          </a:p>
          <a:p>
            <a:r>
              <a:rPr lang="ru-RU" sz="1200" b="1" i="1" dirty="0" smtClean="0">
                <a:solidFill>
                  <a:srgbClr val="FF0000"/>
                </a:solidFill>
              </a:rPr>
              <a:t>Указывается общая информация о нац.  проекте по региону в целом (основные цели/задачи национального проекта, </a:t>
            </a:r>
            <a:r>
              <a:rPr lang="ru-RU" sz="1200" b="1" i="1" dirty="0" err="1" smtClean="0">
                <a:solidFill>
                  <a:srgbClr val="FF0000"/>
                </a:solidFill>
              </a:rPr>
              <a:t>верхнеуровневые</a:t>
            </a:r>
            <a:r>
              <a:rPr lang="ru-RU" sz="1200" b="1" i="1" dirty="0" smtClean="0">
                <a:solidFill>
                  <a:srgbClr val="FF0000"/>
                </a:solidFill>
              </a:rPr>
              <a:t> показатели со значениями за 2018 г. и планом на 2019 г.).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55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Показатели из региональных составляющих федеральных</a:t>
            </a: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проектов,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входящих в данный национальный проект (по данному МО). Базу заполняем.</a:t>
            </a:r>
            <a:endParaRPr kumimoji="0" lang="ru-RU" sz="1200" b="1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23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dirty="0" smtClean="0">
                <a:solidFill>
                  <a:srgbClr val="FF0000"/>
                </a:solidFill>
              </a:rPr>
              <a:t>Слайд заполняется в разрезе рег. составляющей НАЦИОНАЛЬНОГО проекта администраторами региональной составляющей НАЦИОНАЛЬНОГО проекта. Слайд единый для всех МО. </a:t>
            </a:r>
          </a:p>
          <a:p>
            <a:r>
              <a:rPr lang="ru-RU" sz="1200" b="1" i="1" dirty="0" smtClean="0">
                <a:solidFill>
                  <a:srgbClr val="FF0000"/>
                </a:solidFill>
              </a:rPr>
              <a:t>Указывается общая информация о нац.  проекте по региону в целом (основные цели/задачи национального проекта, </a:t>
            </a:r>
            <a:r>
              <a:rPr lang="ru-RU" sz="1200" b="1" i="1" dirty="0" err="1" smtClean="0">
                <a:solidFill>
                  <a:srgbClr val="FF0000"/>
                </a:solidFill>
              </a:rPr>
              <a:t>верхнеуровневые</a:t>
            </a:r>
            <a:r>
              <a:rPr lang="ru-RU" sz="1200" b="1" i="1" dirty="0" smtClean="0">
                <a:solidFill>
                  <a:srgbClr val="FF0000"/>
                </a:solidFill>
              </a:rPr>
              <a:t> показатели со значениями за 2018 г. и планом на 2019 г.).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55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FF0000"/>
                </a:solidFill>
              </a:rPr>
              <a:t>Наименования </a:t>
            </a:r>
            <a:r>
              <a:rPr lang="ru-RU" sz="1200" b="1" dirty="0" smtClean="0">
                <a:solidFill>
                  <a:srgbClr val="FF0000"/>
                </a:solidFill>
              </a:rPr>
              <a:t>основных мероприятий и объектов</a:t>
            </a:r>
            <a:r>
              <a:rPr lang="ru-RU" sz="1200" dirty="0" smtClean="0">
                <a:solidFill>
                  <a:srgbClr val="FF0000"/>
                </a:solidFill>
              </a:rPr>
              <a:t>  в МО на 2019 год. Мероприятия должны характеризоваться значимым социально-экономическим эффектом на территории на конец 2019 г.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Сюда относятся: строительство, реконструкция, объектов,  предоставление новых видов услуг, совершенствование мат.-тех. базы, крупные социальные мероприятия и т.п.  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Напротив мероприятий в скобках указываем финансирование на 2019 год (если не предусмотрено – также отразить).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По каждому объекту необходимо дать краткую характеристику и отразить обоснование или наименование проблемы, которую он решает, например,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«Создание фельдшерско-акушерского пункта (с. </a:t>
            </a:r>
            <a:r>
              <a:rPr lang="ru-RU" sz="1200" dirty="0" err="1" smtClean="0">
                <a:solidFill>
                  <a:srgbClr val="FF0000"/>
                </a:solidFill>
              </a:rPr>
              <a:t>Пролейка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м.р</a:t>
            </a:r>
            <a:r>
              <a:rPr lang="ru-RU" sz="1200" dirty="0" smtClean="0">
                <a:solidFill>
                  <a:srgbClr val="FF0000"/>
                </a:solidFill>
              </a:rPr>
              <a:t>. </a:t>
            </a:r>
            <a:r>
              <a:rPr lang="ru-RU" sz="1200" dirty="0" err="1" smtClean="0">
                <a:solidFill>
                  <a:srgbClr val="FF0000"/>
                </a:solidFill>
              </a:rPr>
              <a:t>Елховский</a:t>
            </a:r>
            <a:r>
              <a:rPr lang="ru-RU" sz="1200" dirty="0" smtClean="0">
                <a:solidFill>
                  <a:srgbClr val="FF0000"/>
                </a:solidFill>
              </a:rPr>
              <a:t>) для закрытия потребности в мед. услугах для населенных пунктов с численностью населения от 100 до 2000 человек. Использование картинок, </a:t>
            </a:r>
            <a:r>
              <a:rPr lang="ru-RU" sz="1200" dirty="0" err="1" smtClean="0">
                <a:solidFill>
                  <a:srgbClr val="FF0000"/>
                </a:solidFill>
              </a:rPr>
              <a:t>инфографики</a:t>
            </a:r>
            <a:r>
              <a:rPr lang="ru-RU" sz="1200" dirty="0" smtClean="0">
                <a:solidFill>
                  <a:srgbClr val="FF0000"/>
                </a:solidFill>
              </a:rPr>
              <a:t> приветствуется.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В случае, если информации много и она не помещается на слайд 3 целиком, ее можно разбить на несколько слайдов.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0396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Показатели из региональных составляющих федеральных</a:t>
            </a: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проектов,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входящих в данный национальный проект (по данному МО). Базу заполняем.</a:t>
            </a:r>
            <a:endParaRPr kumimoji="0" lang="ru-RU" sz="1200" b="1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23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FF0000"/>
                </a:solidFill>
              </a:rPr>
              <a:t>Наименования </a:t>
            </a:r>
            <a:r>
              <a:rPr lang="ru-RU" sz="1200" b="1" dirty="0" smtClean="0">
                <a:solidFill>
                  <a:srgbClr val="FF0000"/>
                </a:solidFill>
              </a:rPr>
              <a:t>основных мероприятий и объектов</a:t>
            </a:r>
            <a:r>
              <a:rPr lang="ru-RU" sz="1200" dirty="0" smtClean="0">
                <a:solidFill>
                  <a:srgbClr val="FF0000"/>
                </a:solidFill>
              </a:rPr>
              <a:t>  в МО на 2019 год. Мероприятия должны характеризоваться значимым социально-экономическим эффектом на территории на конец 2019 г.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Сюда относятся: строительство, реконструкция, объектов,  предоставление новых видов услуг, совершенствование мат.-тех. базы, крупные социальные мероприятия и т.п.  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Напротив мероприятий в скобках указываем финансирование на 2019 год (если не предусмотрено – также отразить).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По каждому объекту необходимо дать краткую характеристику и отразить обоснование или наименование проблемы, которую он решает, например,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«Создание фельдшерско-акушерского пункта (с. </a:t>
            </a:r>
            <a:r>
              <a:rPr lang="ru-RU" sz="1200" dirty="0" err="1" smtClean="0">
                <a:solidFill>
                  <a:srgbClr val="FF0000"/>
                </a:solidFill>
              </a:rPr>
              <a:t>Пролейка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м.р</a:t>
            </a:r>
            <a:r>
              <a:rPr lang="ru-RU" sz="1200" dirty="0" smtClean="0">
                <a:solidFill>
                  <a:srgbClr val="FF0000"/>
                </a:solidFill>
              </a:rPr>
              <a:t>. </a:t>
            </a:r>
            <a:r>
              <a:rPr lang="ru-RU" sz="1200" dirty="0" err="1" smtClean="0">
                <a:solidFill>
                  <a:srgbClr val="FF0000"/>
                </a:solidFill>
              </a:rPr>
              <a:t>Елховский</a:t>
            </a:r>
            <a:r>
              <a:rPr lang="ru-RU" sz="1200" dirty="0" smtClean="0">
                <a:solidFill>
                  <a:srgbClr val="FF0000"/>
                </a:solidFill>
              </a:rPr>
              <a:t>) для закрытия потребности в мед. услугах для населенных пунктов с численностью населения от 100 до 2000 человек. Использование картинок, </a:t>
            </a:r>
            <a:r>
              <a:rPr lang="ru-RU" sz="1200" dirty="0" err="1" smtClean="0">
                <a:solidFill>
                  <a:srgbClr val="FF0000"/>
                </a:solidFill>
              </a:rPr>
              <a:t>инфографики</a:t>
            </a:r>
            <a:r>
              <a:rPr lang="ru-RU" sz="1200" dirty="0" smtClean="0">
                <a:solidFill>
                  <a:srgbClr val="FF0000"/>
                </a:solidFill>
              </a:rPr>
              <a:t> приветствуется.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В случае, если информации много и она не помещается на слайд 3 целиком, ее можно разбить на несколько слайдов.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0396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dirty="0" smtClean="0">
                <a:solidFill>
                  <a:srgbClr val="FF0000"/>
                </a:solidFill>
              </a:rPr>
              <a:t>Слайд заполняется в разрезе рег. составляющей НАЦИОНАЛЬНОГО проекта администраторами региональной составляющей НАЦИОНАЛЬНОГО проекта. Слайд единый для всех МО. </a:t>
            </a:r>
          </a:p>
          <a:p>
            <a:r>
              <a:rPr lang="ru-RU" sz="1200" b="1" i="1" dirty="0" smtClean="0">
                <a:solidFill>
                  <a:srgbClr val="FF0000"/>
                </a:solidFill>
              </a:rPr>
              <a:t>Указывается общая информация о нац.  проекте по региону в целом (основные цели/задачи национального проекта, </a:t>
            </a:r>
            <a:r>
              <a:rPr lang="ru-RU" sz="1200" b="1" i="1" dirty="0" err="1" smtClean="0">
                <a:solidFill>
                  <a:srgbClr val="FF0000"/>
                </a:solidFill>
              </a:rPr>
              <a:t>верхнеуровневые</a:t>
            </a:r>
            <a:r>
              <a:rPr lang="ru-RU" sz="1200" b="1" i="1" dirty="0" smtClean="0">
                <a:solidFill>
                  <a:srgbClr val="FF0000"/>
                </a:solidFill>
              </a:rPr>
              <a:t> показатели со значениями за 2018 г. и планом на 2019 г.).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552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dirty="0" smtClean="0">
                <a:solidFill>
                  <a:srgbClr val="FF0000"/>
                </a:solidFill>
              </a:rPr>
              <a:t>Слайд заполняется в разрезе рег. составляющей НАЦИОНАЛЬНОГО проекта администраторами региональной составляющей НАЦИОНАЛЬНОГО проекта. Слайд единый для всех МО. </a:t>
            </a:r>
          </a:p>
          <a:p>
            <a:r>
              <a:rPr lang="ru-RU" sz="1200" b="1" i="1" dirty="0" smtClean="0">
                <a:solidFill>
                  <a:srgbClr val="FF0000"/>
                </a:solidFill>
              </a:rPr>
              <a:t>Указывается общая информация о нац.  проекте по региону в целом (основные цели/задачи национального проекта, </a:t>
            </a:r>
            <a:r>
              <a:rPr lang="ru-RU" sz="1200" b="1" i="1" dirty="0" err="1" smtClean="0">
                <a:solidFill>
                  <a:srgbClr val="FF0000"/>
                </a:solidFill>
              </a:rPr>
              <a:t>верхнеуровневые</a:t>
            </a:r>
            <a:r>
              <a:rPr lang="ru-RU" sz="1200" b="1" i="1" dirty="0" smtClean="0">
                <a:solidFill>
                  <a:srgbClr val="FF0000"/>
                </a:solidFill>
              </a:rPr>
              <a:t> показатели со значениями за 2018 г. и планом на 2019 г.).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552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FF0000"/>
                </a:solidFill>
              </a:rPr>
              <a:t>Наименования </a:t>
            </a:r>
            <a:r>
              <a:rPr lang="ru-RU" sz="1200" b="1" dirty="0" smtClean="0">
                <a:solidFill>
                  <a:srgbClr val="FF0000"/>
                </a:solidFill>
              </a:rPr>
              <a:t>основных мероприятий и объектов</a:t>
            </a:r>
            <a:r>
              <a:rPr lang="ru-RU" sz="1200" dirty="0" smtClean="0">
                <a:solidFill>
                  <a:srgbClr val="FF0000"/>
                </a:solidFill>
              </a:rPr>
              <a:t>  в МО на 2019 год. Мероприятия должны характеризоваться значимым социально-экономическим эффектом на территории на конец 2019 г.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Сюда относятся: строительство, реконструкция, объектов,  предоставление новых видов услуг, совершенствование мат.-тех. базы, крупные социальные мероприятия и т.п.  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Напротив мероприятий в скобках указываем финансирование на 2019 год (если не предусмотрено – также отразить).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По каждому объекту необходимо дать краткую характеристику и отразить обоснование или наименование проблемы, которую он решает, например,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«Создание фельдшерско-акушерского пункта (с. </a:t>
            </a:r>
            <a:r>
              <a:rPr lang="ru-RU" sz="1200" dirty="0" err="1" smtClean="0">
                <a:solidFill>
                  <a:srgbClr val="FF0000"/>
                </a:solidFill>
              </a:rPr>
              <a:t>Пролейка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м.р</a:t>
            </a:r>
            <a:r>
              <a:rPr lang="ru-RU" sz="1200" dirty="0" smtClean="0">
                <a:solidFill>
                  <a:srgbClr val="FF0000"/>
                </a:solidFill>
              </a:rPr>
              <a:t>. </a:t>
            </a:r>
            <a:r>
              <a:rPr lang="ru-RU" sz="1200" dirty="0" err="1" smtClean="0">
                <a:solidFill>
                  <a:srgbClr val="FF0000"/>
                </a:solidFill>
              </a:rPr>
              <a:t>Елховский</a:t>
            </a:r>
            <a:r>
              <a:rPr lang="ru-RU" sz="1200" dirty="0" smtClean="0">
                <a:solidFill>
                  <a:srgbClr val="FF0000"/>
                </a:solidFill>
              </a:rPr>
              <a:t>) для закрытия потребности в мед. услугах для населенных пунктов с численностью населения от 100 до 2000 человек. Использование картинок, </a:t>
            </a:r>
            <a:r>
              <a:rPr lang="ru-RU" sz="1200" dirty="0" err="1" smtClean="0">
                <a:solidFill>
                  <a:srgbClr val="FF0000"/>
                </a:solidFill>
              </a:rPr>
              <a:t>инфографики</a:t>
            </a:r>
            <a:r>
              <a:rPr lang="ru-RU" sz="1200" dirty="0" smtClean="0">
                <a:solidFill>
                  <a:srgbClr val="FF0000"/>
                </a:solidFill>
              </a:rPr>
              <a:t> приветствуется.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В случае, если информации много и она не помещается на слайд 3 целиком, ее можно разбить на несколько слайдов.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30755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Показатели из региональных составляющих федеральных</a:t>
            </a: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проектов,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входящих в данный национальный проект (по данному МО). Базу заполняем.</a:t>
            </a:r>
            <a:endParaRPr kumimoji="0" lang="ru-RU" sz="1200" b="1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9238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dirty="0" smtClean="0">
                <a:solidFill>
                  <a:srgbClr val="FF0000"/>
                </a:solidFill>
              </a:rPr>
              <a:t>Слайд заполняется в разрезе рег. составляющей НАЦИОНАЛЬНОГО проекта администраторами региональной составляющей НАЦИОНАЛЬНОГО проекта. Слайд единый для всех МО. </a:t>
            </a:r>
          </a:p>
          <a:p>
            <a:r>
              <a:rPr lang="ru-RU" sz="1200" b="1" i="1" dirty="0" smtClean="0">
                <a:solidFill>
                  <a:srgbClr val="FF0000"/>
                </a:solidFill>
              </a:rPr>
              <a:t>Указывается общая информация о нац.  проекте по региону в целом (основные цели/задачи национального проекта, </a:t>
            </a:r>
            <a:r>
              <a:rPr lang="ru-RU" sz="1200" b="1" i="1" dirty="0" err="1" smtClean="0">
                <a:solidFill>
                  <a:srgbClr val="FF0000"/>
                </a:solidFill>
              </a:rPr>
              <a:t>верхнеуровневые</a:t>
            </a:r>
            <a:r>
              <a:rPr lang="ru-RU" sz="1200" b="1" i="1" dirty="0" smtClean="0">
                <a:solidFill>
                  <a:srgbClr val="FF0000"/>
                </a:solidFill>
              </a:rPr>
              <a:t> показатели со значениями за 2018 г. и планом на 2019 г.).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552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Показатели из региональных составляющих федеральных</a:t>
            </a: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проектов,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входящих в данный национальный проект (по данному МО). Базу заполняем.</a:t>
            </a:r>
            <a:endParaRPr kumimoji="0" lang="ru-RU" sz="1200" b="1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23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dirty="0" smtClean="0">
                <a:solidFill>
                  <a:srgbClr val="FF0000"/>
                </a:solidFill>
              </a:rPr>
              <a:t>Слайд заполняется в разрезе рег. составляющей НАЦИОНАЛЬНОГО проекта администраторами региональной составляющей НАЦИОНАЛЬНОГО проекта. Слайд единый для всех МО. </a:t>
            </a:r>
          </a:p>
          <a:p>
            <a:r>
              <a:rPr lang="ru-RU" sz="1200" b="1" i="1" dirty="0" smtClean="0">
                <a:solidFill>
                  <a:srgbClr val="FF0000"/>
                </a:solidFill>
              </a:rPr>
              <a:t>Указывается общая информация о нац.  проекте по региону в целом (основные цели/задачи национального проекта, </a:t>
            </a:r>
            <a:r>
              <a:rPr lang="ru-RU" sz="1200" b="1" i="1" dirty="0" err="1" smtClean="0">
                <a:solidFill>
                  <a:srgbClr val="FF0000"/>
                </a:solidFill>
              </a:rPr>
              <a:t>верхнеуровневые</a:t>
            </a:r>
            <a:r>
              <a:rPr lang="ru-RU" sz="1200" b="1" i="1" dirty="0" smtClean="0">
                <a:solidFill>
                  <a:srgbClr val="FF0000"/>
                </a:solidFill>
              </a:rPr>
              <a:t> показатели со значениями за 2018 г. и планом на 2019 г.).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552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FF0000"/>
                </a:solidFill>
              </a:rPr>
              <a:t>Наименования </a:t>
            </a:r>
            <a:r>
              <a:rPr lang="ru-RU" sz="1200" b="1" dirty="0" smtClean="0">
                <a:solidFill>
                  <a:srgbClr val="FF0000"/>
                </a:solidFill>
              </a:rPr>
              <a:t>основных мероприятий и объектов</a:t>
            </a:r>
            <a:r>
              <a:rPr lang="ru-RU" sz="1200" dirty="0" smtClean="0">
                <a:solidFill>
                  <a:srgbClr val="FF0000"/>
                </a:solidFill>
              </a:rPr>
              <a:t>  в МО на 2019 год. Мероприятия должны характеризоваться значимым социально-экономическим эффектом на территории на конец 2019 г.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Сюда относятся: строительство, реконструкция, объектов,  предоставление новых видов услуг, совершенствование мат.-тех. базы, крупные социальные мероприятия и т.п.  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Напротив мероприятий в скобках указываем финансирование на 2019 год (если не предусмотрено – также отразить).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По каждому объекту необходимо дать краткую характеристику и отразить обоснование или наименование проблемы, которую он решает, например,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«Создание фельдшерско-акушерского пункта (с. </a:t>
            </a:r>
            <a:r>
              <a:rPr lang="ru-RU" sz="1200" dirty="0" err="1" smtClean="0">
                <a:solidFill>
                  <a:srgbClr val="FF0000"/>
                </a:solidFill>
              </a:rPr>
              <a:t>Пролейка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м.р</a:t>
            </a:r>
            <a:r>
              <a:rPr lang="ru-RU" sz="1200" dirty="0" smtClean="0">
                <a:solidFill>
                  <a:srgbClr val="FF0000"/>
                </a:solidFill>
              </a:rPr>
              <a:t>. </a:t>
            </a:r>
            <a:r>
              <a:rPr lang="ru-RU" sz="1200" dirty="0" err="1" smtClean="0">
                <a:solidFill>
                  <a:srgbClr val="FF0000"/>
                </a:solidFill>
              </a:rPr>
              <a:t>Елховский</a:t>
            </a:r>
            <a:r>
              <a:rPr lang="ru-RU" sz="1200" dirty="0" smtClean="0">
                <a:solidFill>
                  <a:srgbClr val="FF0000"/>
                </a:solidFill>
              </a:rPr>
              <a:t>) для закрытия потребности в мед. услугах для населенных пунктов с численностью населения от 100 до 2000 человек. Использование картинок, </a:t>
            </a:r>
            <a:r>
              <a:rPr lang="ru-RU" sz="1200" dirty="0" err="1" smtClean="0">
                <a:solidFill>
                  <a:srgbClr val="FF0000"/>
                </a:solidFill>
              </a:rPr>
              <a:t>инфографики</a:t>
            </a:r>
            <a:r>
              <a:rPr lang="ru-RU" sz="1200" dirty="0" smtClean="0">
                <a:solidFill>
                  <a:srgbClr val="FF0000"/>
                </a:solidFill>
              </a:rPr>
              <a:t> приветствуется.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В случае, если информации много и она не помещается на слайд 3 целиком, ее можно разбить на несколько слайдов.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0396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FF0000"/>
                </a:solidFill>
              </a:rPr>
              <a:t>Наименования </a:t>
            </a:r>
            <a:r>
              <a:rPr lang="ru-RU" sz="1200" b="1" dirty="0" smtClean="0">
                <a:solidFill>
                  <a:srgbClr val="FF0000"/>
                </a:solidFill>
              </a:rPr>
              <a:t>основных мероприятий и объектов</a:t>
            </a:r>
            <a:r>
              <a:rPr lang="ru-RU" sz="1200" dirty="0" smtClean="0">
                <a:solidFill>
                  <a:srgbClr val="FF0000"/>
                </a:solidFill>
              </a:rPr>
              <a:t>  в МО на 2019 год. Мероприятия должны характеризоваться значимым социально-экономическим эффектом на территории на конец 2019 г.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Сюда относятся: строительство, реконструкция, объектов,  предоставление новых видов услуг, совершенствование мат.-тех. базы, крупные социальные мероприятия и т.п.  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Напротив мероприятий в скобках указываем финансирование на 2019 год (если не предусмотрено – также отразить).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По каждому объекту необходимо дать краткую характеристику и отразить обоснование или наименование проблемы, которую он решает, например,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«Создание фельдшерско-акушерского пункта (с. </a:t>
            </a:r>
            <a:r>
              <a:rPr lang="ru-RU" sz="1200" dirty="0" err="1" smtClean="0">
                <a:solidFill>
                  <a:srgbClr val="FF0000"/>
                </a:solidFill>
              </a:rPr>
              <a:t>Пролейка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м.р</a:t>
            </a:r>
            <a:r>
              <a:rPr lang="ru-RU" sz="1200" dirty="0" smtClean="0">
                <a:solidFill>
                  <a:srgbClr val="FF0000"/>
                </a:solidFill>
              </a:rPr>
              <a:t>. </a:t>
            </a:r>
            <a:r>
              <a:rPr lang="ru-RU" sz="1200" dirty="0" err="1" smtClean="0">
                <a:solidFill>
                  <a:srgbClr val="FF0000"/>
                </a:solidFill>
              </a:rPr>
              <a:t>Елховский</a:t>
            </a:r>
            <a:r>
              <a:rPr lang="ru-RU" sz="1200" dirty="0" smtClean="0">
                <a:solidFill>
                  <a:srgbClr val="FF0000"/>
                </a:solidFill>
              </a:rPr>
              <a:t>) для закрытия потребности в мед. услугах для населенных пунктов с численностью населения от 100 до 2000 человек. Использование картинок, </a:t>
            </a:r>
            <a:r>
              <a:rPr lang="ru-RU" sz="1200" dirty="0" err="1" smtClean="0">
                <a:solidFill>
                  <a:srgbClr val="FF0000"/>
                </a:solidFill>
              </a:rPr>
              <a:t>инфографики</a:t>
            </a:r>
            <a:r>
              <a:rPr lang="ru-RU" sz="1200" dirty="0" smtClean="0">
                <a:solidFill>
                  <a:srgbClr val="FF0000"/>
                </a:solidFill>
              </a:rPr>
              <a:t> приветствуется.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В случае, если информации много и она не помещается на слайд 3 целиком, ее можно разбить на несколько слайдов.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0396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Показатели из региональных составляющих федеральных</a:t>
            </a: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проектов,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входящих в данный национальный проект (по данному МО). Базу заполняем.</a:t>
            </a:r>
            <a:endParaRPr kumimoji="0" lang="ru-RU" sz="1200" b="1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23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Показатели из региональных составляющих федеральных</a:t>
            </a: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проектов,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входящих в данный национальный проект (по данному МО). Базу заполняем.</a:t>
            </a:r>
            <a:endParaRPr kumimoji="0" lang="ru-RU" sz="1200" b="1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23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dirty="0" smtClean="0">
                <a:solidFill>
                  <a:srgbClr val="FF0000"/>
                </a:solidFill>
              </a:rPr>
              <a:t>Слайд заполняется в разрезе рег. составляющей НАЦИОНАЛЬНОГО проекта администраторами региональной составляющей НАЦИОНАЛЬНОГО проекта. Слайд единый для всех МО. </a:t>
            </a:r>
          </a:p>
          <a:p>
            <a:r>
              <a:rPr lang="ru-RU" sz="1200" b="1" i="1" dirty="0" smtClean="0">
                <a:solidFill>
                  <a:srgbClr val="FF0000"/>
                </a:solidFill>
              </a:rPr>
              <a:t>Указывается общая информация о нац.  проекте по региону в целом (основные цели/задачи национального проекта, </a:t>
            </a:r>
            <a:r>
              <a:rPr lang="ru-RU" sz="1200" b="1" i="1" dirty="0" err="1" smtClean="0">
                <a:solidFill>
                  <a:srgbClr val="FF0000"/>
                </a:solidFill>
              </a:rPr>
              <a:t>верхнеуровневые</a:t>
            </a:r>
            <a:r>
              <a:rPr lang="ru-RU" sz="1200" b="1" i="1" dirty="0" smtClean="0">
                <a:solidFill>
                  <a:srgbClr val="FF0000"/>
                </a:solidFill>
              </a:rPr>
              <a:t> показатели со значениями за 2018 г. и планом на 2019 г.).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55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FF0000"/>
                </a:solidFill>
              </a:rPr>
              <a:t>Наименования </a:t>
            </a:r>
            <a:r>
              <a:rPr lang="ru-RU" sz="1200" b="1" dirty="0" smtClean="0">
                <a:solidFill>
                  <a:srgbClr val="FF0000"/>
                </a:solidFill>
              </a:rPr>
              <a:t>основных мероприятий и объектов</a:t>
            </a:r>
            <a:r>
              <a:rPr lang="ru-RU" sz="1200" dirty="0" smtClean="0">
                <a:solidFill>
                  <a:srgbClr val="FF0000"/>
                </a:solidFill>
              </a:rPr>
              <a:t>  в МО на 2019 год. Мероприятия должны характеризоваться значимым социально-экономическим эффектом на территории на конец 2019 г.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Сюда относятся: строительство, реконструкция, объектов,  предоставление новых видов услуг, совершенствование мат.-тех. базы, крупные социальные мероприятия и т.п.  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Напротив мероприятий в скобках указываем финансирование на 2019 год (если не предусмотрено – также отразить).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По каждому объекту необходимо дать краткую характеристику и отразить обоснование или наименование проблемы, которую он решает, например,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«Создание фельдшерско-акушерского пункта (с. </a:t>
            </a:r>
            <a:r>
              <a:rPr lang="ru-RU" sz="1200" dirty="0" err="1" smtClean="0">
                <a:solidFill>
                  <a:srgbClr val="FF0000"/>
                </a:solidFill>
              </a:rPr>
              <a:t>Пролейка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м.р</a:t>
            </a:r>
            <a:r>
              <a:rPr lang="ru-RU" sz="1200" dirty="0" smtClean="0">
                <a:solidFill>
                  <a:srgbClr val="FF0000"/>
                </a:solidFill>
              </a:rPr>
              <a:t>. </a:t>
            </a:r>
            <a:r>
              <a:rPr lang="ru-RU" sz="1200" dirty="0" err="1" smtClean="0">
                <a:solidFill>
                  <a:srgbClr val="FF0000"/>
                </a:solidFill>
              </a:rPr>
              <a:t>Елховский</a:t>
            </a:r>
            <a:r>
              <a:rPr lang="ru-RU" sz="1200" dirty="0" smtClean="0">
                <a:solidFill>
                  <a:srgbClr val="FF0000"/>
                </a:solidFill>
              </a:rPr>
              <a:t>) для закрытия потребности в мед. услугах для населенных пунктов с численностью населения от 100 до 2000 человек. Использование картинок, </a:t>
            </a:r>
            <a:r>
              <a:rPr lang="ru-RU" sz="1200" dirty="0" err="1" smtClean="0">
                <a:solidFill>
                  <a:srgbClr val="FF0000"/>
                </a:solidFill>
              </a:rPr>
              <a:t>инфографики</a:t>
            </a:r>
            <a:r>
              <a:rPr lang="ru-RU" sz="1200" dirty="0" smtClean="0">
                <a:solidFill>
                  <a:srgbClr val="FF0000"/>
                </a:solidFill>
              </a:rPr>
              <a:t> приветствуется.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В случае, если информации много и она не помещается на слайд 3 целиком, ее можно разбить на несколько слайдов.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039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Показатели из региональных составляющих федеральных</a:t>
            </a: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проектов,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входящих в данный национальный проект (по данному МО). Базу заполняем.</a:t>
            </a:r>
            <a:endParaRPr kumimoji="0" lang="ru-RU" sz="1200" b="1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23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dirty="0" smtClean="0">
                <a:solidFill>
                  <a:srgbClr val="FF0000"/>
                </a:solidFill>
              </a:rPr>
              <a:t>Слайд заполняется в разрезе рег. составляющей НАЦИОНАЛЬНОГО проекта администраторами региональной составляющей НАЦИОНАЛЬНОГО проекта. Слайд единый для всех МО. </a:t>
            </a:r>
          </a:p>
          <a:p>
            <a:r>
              <a:rPr lang="ru-RU" sz="1200" b="1" i="1" dirty="0" smtClean="0">
                <a:solidFill>
                  <a:srgbClr val="FF0000"/>
                </a:solidFill>
              </a:rPr>
              <a:t>Указывается общая информация о нац.  проекте по региону в целом (основные цели/задачи национального проекта, </a:t>
            </a:r>
            <a:r>
              <a:rPr lang="ru-RU" sz="1200" b="1" i="1" dirty="0" err="1" smtClean="0">
                <a:solidFill>
                  <a:srgbClr val="FF0000"/>
                </a:solidFill>
              </a:rPr>
              <a:t>верхнеуровневые</a:t>
            </a:r>
            <a:r>
              <a:rPr lang="ru-RU" sz="1200" b="1" i="1" dirty="0" smtClean="0">
                <a:solidFill>
                  <a:srgbClr val="FF0000"/>
                </a:solidFill>
              </a:rPr>
              <a:t> показатели со значениями за 2018 г. и планом на 2019 г.).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55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FF0000"/>
                </a:solidFill>
              </a:rPr>
              <a:t>Наименования </a:t>
            </a:r>
            <a:r>
              <a:rPr lang="ru-RU" sz="1200" b="1" dirty="0" smtClean="0">
                <a:solidFill>
                  <a:srgbClr val="FF0000"/>
                </a:solidFill>
              </a:rPr>
              <a:t>основных мероприятий и объектов</a:t>
            </a:r>
            <a:r>
              <a:rPr lang="ru-RU" sz="1200" dirty="0" smtClean="0">
                <a:solidFill>
                  <a:srgbClr val="FF0000"/>
                </a:solidFill>
              </a:rPr>
              <a:t>  в МО на 2019 год. Мероприятия должны характеризоваться значимым социально-экономическим эффектом на территории на конец 2019 г.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Сюда относятся: строительство, реконструкция, объектов,  предоставление новых видов услуг, совершенствование мат.-тех. базы, крупные социальные мероприятия и т.п.  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Напротив мероприятий в скобках указываем финансирование на 2019 год (если не предусмотрено – также отразить).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По каждому объекту необходимо дать краткую характеристику и отразить обоснование или наименование проблемы, которую он решает, например,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«Создание фельдшерско-акушерского пункта (с. </a:t>
            </a:r>
            <a:r>
              <a:rPr lang="ru-RU" sz="1200" dirty="0" err="1" smtClean="0">
                <a:solidFill>
                  <a:srgbClr val="FF0000"/>
                </a:solidFill>
              </a:rPr>
              <a:t>Пролейка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м.р</a:t>
            </a:r>
            <a:r>
              <a:rPr lang="ru-RU" sz="1200" dirty="0" smtClean="0">
                <a:solidFill>
                  <a:srgbClr val="FF0000"/>
                </a:solidFill>
              </a:rPr>
              <a:t>. </a:t>
            </a:r>
            <a:r>
              <a:rPr lang="ru-RU" sz="1200" dirty="0" err="1" smtClean="0">
                <a:solidFill>
                  <a:srgbClr val="FF0000"/>
                </a:solidFill>
              </a:rPr>
              <a:t>Елховский</a:t>
            </a:r>
            <a:r>
              <a:rPr lang="ru-RU" sz="1200" dirty="0" smtClean="0">
                <a:solidFill>
                  <a:srgbClr val="FF0000"/>
                </a:solidFill>
              </a:rPr>
              <a:t>) для закрытия потребности в мед. услугах для населенных пунктов с численностью населения от 100 до 2000 человек. Использование картинок, </a:t>
            </a:r>
            <a:r>
              <a:rPr lang="ru-RU" sz="1200" dirty="0" err="1" smtClean="0">
                <a:solidFill>
                  <a:srgbClr val="FF0000"/>
                </a:solidFill>
              </a:rPr>
              <a:t>инфографики</a:t>
            </a:r>
            <a:r>
              <a:rPr lang="ru-RU" sz="1200" dirty="0" smtClean="0">
                <a:solidFill>
                  <a:srgbClr val="FF0000"/>
                </a:solidFill>
              </a:rPr>
              <a:t> приветствуется.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В случае, если информации много и она не помещается на слайд 3 целиком, ее можно разбить на несколько слайдов.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039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Показатели из региональных составляющих федеральных</a:t>
            </a: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проектов,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входящих в данный национальный проект (по данному МО). Базу заполняем.</a:t>
            </a:r>
            <a:endParaRPr kumimoji="0" lang="ru-RU" sz="1200" b="1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23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-1" y="6597352"/>
            <a:ext cx="6012162" cy="1"/>
          </a:xfrm>
          <a:prstGeom prst="line">
            <a:avLst/>
          </a:prstGeom>
          <a:ln w="63500">
            <a:solidFill>
              <a:srgbClr val="0070C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" name="Shape 17"/>
          <p:cNvSpPr/>
          <p:nvPr/>
        </p:nvSpPr>
        <p:spPr>
          <a:xfrm>
            <a:off x="2051719" y="6597352"/>
            <a:ext cx="5976666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r>
              <a:t>Правительство Самарской области</a:t>
            </a:r>
          </a:p>
        </p:txBody>
      </p:sp>
      <p:sp>
        <p:nvSpPr>
          <p:cNvPr id="18" name="Shape 18"/>
          <p:cNvSpPr/>
          <p:nvPr/>
        </p:nvSpPr>
        <p:spPr>
          <a:xfrm>
            <a:off x="6012160" y="6597352"/>
            <a:ext cx="3131841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685800" y="1628799"/>
            <a:ext cx="8458200" cy="1470026"/>
          </a:xfrm>
          <a:prstGeom prst="rect">
            <a:avLst/>
          </a:prstGeom>
        </p:spPr>
        <p:txBody>
          <a:bodyPr/>
          <a:lstStyle>
            <a:lvl1pPr indent="0">
              <a:defRPr sz="2800" b="1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2555775" y="4077072"/>
            <a:ext cx="6400801" cy="720081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400"/>
              </a:spcBef>
              <a:buSzTx/>
              <a:buFontTx/>
              <a:buNone/>
              <a:defRPr sz="2000"/>
            </a:lvl1pPr>
          </a:lstStyle>
          <a:p>
            <a:r>
              <a:t>ПОДЗАГОЛОВОК ПРЕЗЕНТАЦИИ</a:t>
            </a:r>
          </a:p>
        </p:txBody>
      </p:sp>
      <p:pic>
        <p:nvPicPr>
          <p:cNvPr id="21" name="image1.tif" descr="самара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04" y="44623"/>
            <a:ext cx="576065" cy="626105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/>
          <p:nvPr/>
        </p:nvSpPr>
        <p:spPr>
          <a:xfrm>
            <a:off x="683568" y="3284983"/>
            <a:ext cx="8460432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" name="Shape 23"/>
          <p:cNvSpPr/>
          <p:nvPr/>
        </p:nvSpPr>
        <p:spPr>
          <a:xfrm>
            <a:off x="2123727" y="6669360"/>
            <a:ext cx="5616626" cy="14401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6553200" y="598805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текс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1" y="6597352"/>
            <a:ext cx="6012162" cy="1"/>
          </a:xfrm>
          <a:prstGeom prst="line">
            <a:avLst/>
          </a:prstGeom>
          <a:ln w="63500">
            <a:solidFill>
              <a:srgbClr val="0070C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" name="Shape 32"/>
          <p:cNvSpPr/>
          <p:nvPr/>
        </p:nvSpPr>
        <p:spPr>
          <a:xfrm>
            <a:off x="2051719" y="6597352"/>
            <a:ext cx="597666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dirty="0"/>
          </a:p>
        </p:txBody>
      </p:sp>
      <p:sp>
        <p:nvSpPr>
          <p:cNvPr id="33" name="Shape 33"/>
          <p:cNvSpPr/>
          <p:nvPr/>
        </p:nvSpPr>
        <p:spPr>
          <a:xfrm>
            <a:off x="6012160" y="6597352"/>
            <a:ext cx="3131841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" name="Shape 34"/>
          <p:cNvSpPr/>
          <p:nvPr/>
        </p:nvSpPr>
        <p:spPr>
          <a:xfrm>
            <a:off x="0" y="-27385"/>
            <a:ext cx="9144000" cy="764706"/>
          </a:xfrm>
          <a:prstGeom prst="rect">
            <a:avLst/>
          </a:prstGeom>
          <a:solidFill>
            <a:srgbClr val="0070C1"/>
          </a:solidFill>
          <a:ln w="12700">
            <a:miter lim="400000"/>
          </a:ln>
        </p:spPr>
        <p:txBody>
          <a:bodyPr lIns="45719" rIns="45719" anchor="ctr"/>
          <a:lstStyle/>
          <a:p>
            <a:pPr indent="450000" algn="ctr">
              <a:defRPr sz="4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5" name="image1.tif" descr="самара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04" y="44623"/>
            <a:ext cx="576065" cy="626105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Образец</a:t>
            </a:r>
            <a:r>
              <a:rPr dirty="0"/>
              <a:t> </a:t>
            </a:r>
            <a:r>
              <a:rPr dirty="0" err="1"/>
              <a:t>текста</a:t>
            </a:r>
            <a:endParaRPr dirty="0"/>
          </a:p>
          <a:p>
            <a:pPr lvl="1"/>
            <a:r>
              <a:rPr dirty="0" err="1"/>
              <a:t>Второй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  <a:p>
            <a:pPr lvl="2"/>
            <a:r>
              <a:rPr dirty="0" err="1"/>
              <a:t>Третий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  <a:p>
            <a:pPr lvl="3"/>
            <a:r>
              <a:rPr dirty="0" err="1"/>
              <a:t>Четвертый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  <a:p>
            <a:pPr lvl="4"/>
            <a:r>
              <a:rPr dirty="0" err="1"/>
              <a:t>Пятый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</p:txBody>
      </p:sp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1187624" y="-27384"/>
            <a:ext cx="7270577" cy="737321"/>
          </a:xfrm>
          <a:prstGeom prst="rect">
            <a:avLst/>
          </a:prstGeom>
          <a:noFill/>
        </p:spPr>
        <p:txBody>
          <a:bodyPr/>
          <a:lstStyle>
            <a:lvl1pPr indent="0">
              <a:defRPr sz="2000" b="1"/>
            </a:lvl1pPr>
          </a:lstStyle>
          <a:p>
            <a:r>
              <a:t>ОБРАЗЕЦ ЗАГОЛОВКА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, текс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070C1"/>
          </a:solidFill>
        </p:spPr>
        <p:txBody>
          <a:bodyPr vert="horz" lIns="91440" tIns="45720" rIns="91440" bIns="45720" rtlCol="0" anchor="ctr">
            <a:normAutofit/>
          </a:bodyPr>
          <a:lstStyle>
            <a:lvl1pPr indent="45000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6" name="Picture 7" descr="самара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576064" cy="62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513863"/>
            <a:ext cx="514400" cy="365125"/>
          </a:xfrm>
          <a:prstGeom prst="rect">
            <a:avLst/>
          </a:prstGeom>
        </p:spPr>
        <p:txBody>
          <a:bodyPr anchor="b"/>
          <a:lstStyle/>
          <a:p>
            <a:fld id="{33D78B8A-58FF-4BB4-B6B6-A98D4AC5AC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68313" y="981075"/>
            <a:ext cx="8424862" cy="54006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9264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1" y="6597352"/>
            <a:ext cx="6012162" cy="1"/>
          </a:xfrm>
          <a:prstGeom prst="line">
            <a:avLst/>
          </a:prstGeom>
          <a:ln w="63500">
            <a:solidFill>
              <a:srgbClr val="0070C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Shape 4"/>
          <p:cNvSpPr/>
          <p:nvPr/>
        </p:nvSpPr>
        <p:spPr>
          <a:xfrm>
            <a:off x="6012160" y="6597352"/>
            <a:ext cx="3131841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Shape 5"/>
          <p:cNvSpPr/>
          <p:nvPr/>
        </p:nvSpPr>
        <p:spPr>
          <a:xfrm>
            <a:off x="0" y="-27384"/>
            <a:ext cx="9144000" cy="764705"/>
          </a:xfrm>
          <a:prstGeom prst="rect">
            <a:avLst/>
          </a:prstGeom>
          <a:solidFill>
            <a:srgbClr val="0070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indent="450000" algn="ctr">
              <a:defRPr sz="4400">
                <a:solidFill>
                  <a:srgbClr val="FFFFFF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pic>
        <p:nvPicPr>
          <p:cNvPr id="6" name="image1.png" descr="самара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7504" y="44623"/>
            <a:ext cx="576065" cy="62610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245404" cy="22698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>
              <a:defRPr sz="1000"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468312" y="981075"/>
            <a:ext cx="8424863" cy="5400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solidFill>
            <a:srgbClr val="0070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>
            <a:spLocks noGrp="1"/>
          </p:cNvSpPr>
          <p:nvPr>
            <p:ph type="title"/>
          </p:nvPr>
        </p:nvSpPr>
        <p:spPr>
          <a:xfrm>
            <a:off x="685800" y="1700808"/>
            <a:ext cx="8458200" cy="147002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 smtClean="0"/>
              <a:t>ИНФОРМАЦИЯ О РЕАЛИЗАЦИИ </a:t>
            </a:r>
            <a:r>
              <a:rPr dirty="0" smtClean="0"/>
              <a:t>НАЦИОНАЛЬНЫ</a:t>
            </a:r>
            <a:r>
              <a:rPr lang="ru-RU" dirty="0" smtClean="0"/>
              <a:t>Х</a:t>
            </a:r>
            <a:r>
              <a:rPr dirty="0" smtClean="0"/>
              <a:t> ПРОЕКТ</a:t>
            </a:r>
            <a:r>
              <a:rPr lang="ru-RU" dirty="0" smtClean="0"/>
              <a:t>ОВ </a:t>
            </a:r>
            <a:r>
              <a:rPr lang="ru-RU" dirty="0"/>
              <a:t>НА </a:t>
            </a:r>
            <a:r>
              <a:rPr lang="ru-RU" dirty="0" smtClean="0"/>
              <a:t>ТЕРРИТОРИИ МУНИЦИПАЛЬНОГО РАЙОНА ВОЛЖСКИЙ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3400012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251520" y="20083"/>
            <a:ext cx="8388423" cy="764705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434" name="Shape 434"/>
          <p:cNvSpPr/>
          <p:nvPr/>
        </p:nvSpPr>
        <p:spPr>
          <a:xfrm>
            <a:off x="1168146" y="908720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435" name="Shape 435"/>
          <p:cNvSpPr/>
          <p:nvPr/>
        </p:nvSpPr>
        <p:spPr>
          <a:xfrm>
            <a:off x="2306296" y="57256"/>
            <a:ext cx="474745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800" dirty="0" smtClean="0"/>
              <a:t>НАЦИОНАЛЬНЫЙ ПРОЕКТ «КУЛЬТУРА» </a:t>
            </a:r>
          </a:p>
          <a:p>
            <a:r>
              <a:rPr lang="ru-RU" sz="1800" dirty="0"/>
              <a:t>м</a:t>
            </a:r>
            <a:r>
              <a:rPr lang="ru-RU" sz="1800" dirty="0" smtClean="0"/>
              <a:t>униципальный район </a:t>
            </a:r>
            <a:r>
              <a:rPr lang="ru-RU" sz="1800" dirty="0"/>
              <a:t>Волжский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676975"/>
              </p:ext>
            </p:extLst>
          </p:nvPr>
        </p:nvGraphicFramePr>
        <p:xfrm>
          <a:off x="179513" y="1077564"/>
          <a:ext cx="8856984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2328"/>
                <a:gridCol w="2952328"/>
                <a:gridCol w="295232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Ключевые</a:t>
                      </a:r>
                      <a:r>
                        <a:rPr lang="ru-RU" b="1" baseline="0" dirty="0" smtClean="0"/>
                        <a:t> мероприятия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Объем</a:t>
                      </a:r>
                      <a:r>
                        <a:rPr lang="ru-RU" b="1" baseline="0" dirty="0" smtClean="0"/>
                        <a:t> финансирования </a:t>
                      </a:r>
                    </a:p>
                    <a:p>
                      <a:pPr algn="ctr"/>
                      <a:r>
                        <a:rPr lang="ru-RU" b="1" baseline="0" dirty="0" smtClean="0"/>
                        <a:t>(федеральные средства/областные средства)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Краткое обоснование</a:t>
                      </a:r>
                      <a:r>
                        <a:rPr lang="ru-RU" b="1" baseline="0" dirty="0" smtClean="0"/>
                        <a:t> наличия данного мероприятия в региональной составляющей НП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i="1" u="none" strike="noStrike" cap="none" spc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Обеспечение учреждений культуры передвижными многофункциональными культурными центрами (автоклубами</a:t>
                      </a:r>
                      <a:r>
                        <a:rPr lang="ru-RU" sz="1400" b="1" i="1" u="none" strike="noStrike" cap="none" spc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) </a:t>
                      </a:r>
                      <a:r>
                        <a:rPr lang="ru-RU" sz="14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– 1 автоклуб</a:t>
                      </a:r>
                      <a:endParaRPr lang="ru-RU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(4,09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/0,67 млн. рублей)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Передвижные многофункциональные культурные  центры помогут жителям  приобщиться к культурным благам. Комплектация специализированного автотранспорта позволит обеспечить концертную деятельность, библиотечное обслуживание, организовать познавательный досуг для детей. 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00B050"/>
                          </a:solidFill>
                        </a:rPr>
                        <a:t>Оснащение детских школ искусств пианино отечественного производства </a:t>
                      </a:r>
                      <a:r>
                        <a:rPr lang="ru-RU" sz="1200" dirty="0" smtClean="0"/>
                        <a:t>(для ДШИ № 2 п. </a:t>
                      </a:r>
                      <a:r>
                        <a:rPr lang="ru-RU" sz="1200" dirty="0" err="1" smtClean="0"/>
                        <a:t>Стройкерамика</a:t>
                      </a:r>
                      <a:r>
                        <a:rPr lang="ru-RU" sz="1200" dirty="0" smtClean="0"/>
                        <a:t> и ДШИ № 4 с. </a:t>
                      </a:r>
                      <a:r>
                        <a:rPr lang="ru-RU" sz="1200" dirty="0" err="1" smtClean="0"/>
                        <a:t>Лопатино</a:t>
                      </a:r>
                      <a:r>
                        <a:rPr lang="ru-RU" sz="1200" dirty="0" smtClean="0"/>
                        <a:t> планируется приобретение 2 инструментов)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Поставка инструментов</a:t>
                      </a:r>
                      <a:r>
                        <a:rPr lang="ru-RU" sz="1200" baseline="0" dirty="0" smtClean="0">
                          <a:latin typeface="+mn-lt"/>
                        </a:rPr>
                        <a:t> с фабрики-изготовителя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Укрепление материально-технической базы детских школ искусств  в рамках совместной программы </a:t>
                      </a:r>
                      <a:r>
                        <a:rPr lang="ru-RU" sz="1200" dirty="0" err="1" smtClean="0">
                          <a:latin typeface="+mn-lt"/>
                        </a:rPr>
                        <a:t>Минпромторга</a:t>
                      </a:r>
                      <a:r>
                        <a:rPr lang="ru-RU" sz="1200" dirty="0" smtClean="0">
                          <a:latin typeface="+mn-lt"/>
                        </a:rPr>
                        <a:t> России и Минкультуры России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00B050"/>
                          </a:solidFill>
                        </a:rPr>
                        <a:t>Создание (реконструкция) и капитальный ремонт учреждений культурно-досугового типа в сельской местности </a:t>
                      </a:r>
                      <a:r>
                        <a:rPr lang="ru-RU" sz="1200" b="0" i="0" dirty="0" smtClean="0">
                          <a:solidFill>
                            <a:schemeClr val="tx1"/>
                          </a:solidFill>
                        </a:rPr>
                        <a:t>(1 заявка на 2020 год 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ru-RU" sz="1200" b="0" i="0" dirty="0" smtClean="0">
                          <a:solidFill>
                            <a:schemeClr val="tx1"/>
                          </a:solidFill>
                        </a:rPr>
                        <a:t>капремонт МБУК ЦКД «Тандем»  </a:t>
                      </a:r>
                      <a:r>
                        <a:rPr lang="ru-RU" sz="1200" b="0" i="0" dirty="0" err="1" smtClean="0">
                          <a:solidFill>
                            <a:schemeClr val="tx1"/>
                          </a:solidFill>
                        </a:rPr>
                        <a:t>с.п</a:t>
                      </a:r>
                      <a:r>
                        <a:rPr lang="ru-RU" sz="1200" b="0" i="0" dirty="0" smtClean="0">
                          <a:solidFill>
                            <a:schemeClr val="tx1"/>
                          </a:solidFill>
                        </a:rPr>
                        <a:t>. Дубовый Умет)</a:t>
                      </a:r>
                      <a:endParaRPr lang="ru-RU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Конкурс 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Ввод</a:t>
                      </a:r>
                      <a:r>
                        <a:rPr lang="ru-RU" sz="1200" baseline="0" dirty="0" smtClean="0">
                          <a:latin typeface="+mn-lt"/>
                        </a:rPr>
                        <a:t> в эксплуатацию даст возможность расширить функционал деятельности дома культуры, повысит посещаемость </a:t>
                      </a:r>
                      <a:endParaRPr lang="ru-RU" sz="1200" dirty="0" smtClean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5773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7" name="Shape 435"/>
          <p:cNvSpPr/>
          <p:nvPr/>
        </p:nvSpPr>
        <p:spPr>
          <a:xfrm>
            <a:off x="2306296" y="57256"/>
            <a:ext cx="474745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800" dirty="0" smtClean="0"/>
              <a:t>НАЦИОНАЛЬНЫЙ ПРОЕКТ «КУЛЬТУРА» </a:t>
            </a:r>
          </a:p>
          <a:p>
            <a:r>
              <a:rPr lang="ru-RU" sz="1800" dirty="0"/>
              <a:t>м</a:t>
            </a:r>
            <a:r>
              <a:rPr lang="ru-RU" sz="1800" dirty="0" smtClean="0"/>
              <a:t>униципальный район </a:t>
            </a:r>
            <a:r>
              <a:rPr lang="ru-RU" sz="1800" dirty="0"/>
              <a:t>Волжский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318064"/>
              </p:ext>
            </p:extLst>
          </p:nvPr>
        </p:nvGraphicFramePr>
        <p:xfrm>
          <a:off x="107506" y="981075"/>
          <a:ext cx="8928990" cy="3385418"/>
        </p:xfrm>
        <a:graphic>
          <a:graphicData uri="http://schemas.openxmlformats.org/drawingml/2006/table">
            <a:tbl>
              <a:tblPr firstRow="1" firstCol="1" bandRow="1"/>
              <a:tblGrid>
                <a:gridCol w="3020194"/>
                <a:gridCol w="898789"/>
                <a:gridCol w="901338"/>
                <a:gridCol w="879032"/>
                <a:gridCol w="879032"/>
                <a:gridCol w="879032"/>
                <a:gridCol w="879032"/>
                <a:gridCol w="592541"/>
              </a:tblGrid>
              <a:tr h="67473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значение 2018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98033">
                <a:tc>
                  <a:txBody>
                    <a:bodyPr/>
                    <a:lstStyle/>
                    <a:p>
                      <a:pPr marL="30480" marR="0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0" dirty="0" smtClean="0">
                          <a:solidFill>
                            <a:prstClr val="black"/>
                          </a:solidFill>
                          <a:latin typeface="+mn-lt"/>
                        </a:rPr>
                        <a:t>1. Количество созданных (реконструированных) и капитально отремонтированных объектов организаций культуры (ед.) (нарастающим итогом</a:t>
                      </a:r>
                      <a:r>
                        <a:rPr lang="ru-RU" sz="1400" b="0" kern="0" dirty="0" smtClean="0">
                          <a:solidFill>
                            <a:prstClr val="black"/>
                          </a:solidFill>
                          <a:latin typeface="+mn-lt"/>
                        </a:rPr>
                        <a:t>)</a:t>
                      </a:r>
                      <a:endParaRPr lang="ru-RU" sz="1400" b="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1312655">
                <a:tc>
                  <a:txBody>
                    <a:bodyPr/>
                    <a:lstStyle/>
                    <a:p>
                      <a:pPr marL="3048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2. Количество организаций культуры, получивших современное оборудование (ед.) (нарастающим итогом)</a:t>
                      </a:r>
                      <a:endParaRPr lang="ru-RU" sz="1400" dirty="0" smtClean="0">
                        <a:solidFill>
                          <a:srgbClr val="0070C0"/>
                        </a:solidFill>
                        <a:latin typeface="+mn-lt"/>
                      </a:endParaRPr>
                    </a:p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5041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611781"/>
            <a:ext cx="233395" cy="246221"/>
          </a:xfrm>
        </p:spPr>
        <p:txBody>
          <a:bodyPr/>
          <a:lstStyle/>
          <a:p>
            <a:fld id="{33D78B8A-58FF-4BB4-B6B6-A98D4AC5AC54}" type="slidenum">
              <a:rPr lang="ru-RU" smtClean="0"/>
              <a:t>12</a:t>
            </a:fld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661668" y="1070864"/>
            <a:ext cx="37767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1.</a:t>
            </a:r>
            <a:r>
              <a:rPr lang="ru-RU" sz="1400" spc="-20" dirty="0">
                <a:latin typeface="Calibri"/>
                <a:ea typeface="Times New Roman"/>
                <a:cs typeface="Times New Roman"/>
              </a:rPr>
              <a:t> «</a:t>
            </a:r>
            <a:r>
              <a:rPr lang="ru-RU" sz="1400" b="1" spc="-20" dirty="0">
                <a:latin typeface="Calibri"/>
                <a:ea typeface="Times New Roman"/>
                <a:cs typeface="Times New Roman"/>
              </a:rPr>
              <a:t>Современная</a:t>
            </a:r>
            <a:r>
              <a:rPr lang="ru-RU" sz="1400" spc="-20" dirty="0">
                <a:latin typeface="Calibri"/>
                <a:ea typeface="Times New Roman"/>
                <a:cs typeface="Times New Roman"/>
              </a:rPr>
              <a:t> </a:t>
            </a:r>
            <a:r>
              <a:rPr lang="ru-RU" sz="1400" b="1" spc="-20" dirty="0">
                <a:latin typeface="Calibri"/>
                <a:ea typeface="Times New Roman"/>
                <a:cs typeface="Times New Roman"/>
              </a:rPr>
              <a:t>школа»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685042" y="1366598"/>
            <a:ext cx="37415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2.</a:t>
            </a:r>
            <a:r>
              <a:rPr lang="ru-RU" sz="1400" spc="-20" dirty="0">
                <a:latin typeface="Calibri"/>
                <a:ea typeface="Times New Roman"/>
                <a:cs typeface="Times New Roman"/>
              </a:rPr>
              <a:t> </a:t>
            </a:r>
            <a:r>
              <a:rPr lang="ru-RU" sz="1400" b="1" spc="-20" dirty="0">
                <a:latin typeface="Calibri"/>
                <a:ea typeface="Times New Roman"/>
                <a:cs typeface="Times New Roman"/>
              </a:rPr>
              <a:t>«Успех каждого ребёнка»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685041" y="1662716"/>
            <a:ext cx="37076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3.</a:t>
            </a:r>
            <a:r>
              <a:rPr lang="ru-RU" sz="1400" spc="-20" dirty="0">
                <a:latin typeface="Calibri"/>
                <a:ea typeface="Times New Roman"/>
                <a:cs typeface="Times New Roman"/>
              </a:rPr>
              <a:t> </a:t>
            </a:r>
            <a:r>
              <a:rPr lang="ru-RU" sz="1400" b="1" spc="-20" dirty="0">
                <a:latin typeface="Calibri"/>
                <a:ea typeface="Times New Roman"/>
                <a:cs typeface="Times New Roman"/>
              </a:rPr>
              <a:t>«Поддержка семей, имеющих детей»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164508" y="744959"/>
            <a:ext cx="51275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Федеральные проекты, входящие в состав: 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164508" y="2276274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Основные целевые показатели:</a:t>
            </a:r>
            <a:endParaRPr lang="ru-RU" sz="1600" b="1" dirty="0">
              <a:solidFill>
                <a:srgbClr val="00B050"/>
              </a:solidFill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181412"/>
              </p:ext>
            </p:extLst>
          </p:nvPr>
        </p:nvGraphicFramePr>
        <p:xfrm>
          <a:off x="98088" y="5168265"/>
          <a:ext cx="8928993" cy="140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942"/>
                <a:gridCol w="969274"/>
                <a:gridCol w="864095"/>
                <a:gridCol w="1008112"/>
                <a:gridCol w="1045689"/>
                <a:gridCol w="1003388"/>
                <a:gridCol w="983520"/>
                <a:gridCol w="998617"/>
                <a:gridCol w="1081356"/>
              </a:tblGrid>
              <a:tr h="39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софинан-сирования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,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млн. руб.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2019 - 2024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</a:tr>
              <a:tr h="302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Самарская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86%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408,9614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1301,4654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1060,8834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206,7024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154,8024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2611,9264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5744,7414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</a:tr>
              <a:tr h="263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184,8703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281,5243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171,2153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31,8713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23,4223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403,7293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1096,6328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</a:tr>
            </a:tbl>
          </a:graphicData>
        </a:graphic>
      </p:graphicFrame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BE282341-7461-4278-8440-05D20DE090ED}"/>
              </a:ext>
            </a:extLst>
          </p:cNvPr>
          <p:cNvSpPr/>
          <p:nvPr/>
        </p:nvSpPr>
        <p:spPr>
          <a:xfrm>
            <a:off x="149699" y="4706486"/>
            <a:ext cx="26548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Ресурсы (</a:t>
            </a:r>
            <a:r>
              <a:rPr lang="ru-RU" sz="1600" b="1" dirty="0">
                <a:solidFill>
                  <a:srgbClr val="00B050"/>
                </a:solidFill>
              </a:rPr>
              <a:t>млн. рублей):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594978"/>
              </p:ext>
            </p:extLst>
          </p:nvPr>
        </p:nvGraphicFramePr>
        <p:xfrm>
          <a:off x="291829" y="2780928"/>
          <a:ext cx="7670086" cy="1820884"/>
        </p:xfrm>
        <a:graphic>
          <a:graphicData uri="http://schemas.openxmlformats.org/drawingml/2006/table">
            <a:tbl>
              <a:tblPr firstRow="1" firstCol="1" bandRow="1"/>
              <a:tblGrid>
                <a:gridCol w="5459980"/>
                <a:gridCol w="1113715"/>
                <a:gridCol w="1096391"/>
              </a:tblGrid>
              <a:tr h="49609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Основные целевые показатели</a:t>
                      </a:r>
                      <a:endParaRPr lang="ru-RU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2024 г.</a:t>
                      </a:r>
                      <a:endParaRPr lang="ru-RU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64108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Доля детей в возрасте от 5 до 18 лет, охваченных дополнительным образованием, %</a:t>
                      </a:r>
                      <a:endParaRPr lang="ru-RU" sz="12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78,5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80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76068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Численность обучающихся, вовлеченных в деятельность общественных объединений, тыс. человек</a:t>
                      </a:r>
                      <a:endParaRPr lang="ru-RU" sz="1200" b="1" dirty="0"/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120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180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Shape 435"/>
          <p:cNvSpPr/>
          <p:nvPr/>
        </p:nvSpPr>
        <p:spPr>
          <a:xfrm>
            <a:off x="1838834" y="167352"/>
            <a:ext cx="587276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НАЦИОНАЛЬНЫЙ ПРОЕКТ «ОБРАЗОВАНИЕ»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  <a:ea typeface="MS Mincho" pitchFamily="49" charset="-128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685040" y="1957236"/>
            <a:ext cx="37076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4.</a:t>
            </a:r>
            <a:r>
              <a:rPr lang="ru-RU" sz="1400" spc="-20" dirty="0">
                <a:latin typeface="Calibri"/>
                <a:ea typeface="Times New Roman"/>
                <a:cs typeface="Times New Roman"/>
              </a:rPr>
              <a:t> </a:t>
            </a:r>
            <a:r>
              <a:rPr lang="ru-RU" sz="1400" b="1" spc="-20" dirty="0">
                <a:latin typeface="Calibri"/>
                <a:ea typeface="Times New Roman"/>
                <a:cs typeface="Times New Roman"/>
              </a:rPr>
              <a:t>«Цифровая образовательная среда»</a:t>
            </a:r>
            <a:r>
              <a:rPr lang="ru-RU" sz="1400" b="1" spc="-20" dirty="0" smtClean="0">
                <a:latin typeface="Calibri"/>
                <a:ea typeface="Times New Roman"/>
                <a:cs typeface="Times New Roman"/>
              </a:rPr>
              <a:t> 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4644008" y="1085598"/>
            <a:ext cx="37076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</a:rPr>
              <a:t>5</a:t>
            </a:r>
            <a:r>
              <a:rPr lang="ru-RU" sz="1400" b="1" kern="0" dirty="0" smtClean="0">
                <a:solidFill>
                  <a:prstClr val="black"/>
                </a:solidFill>
              </a:rPr>
              <a:t>.</a:t>
            </a:r>
            <a:r>
              <a:rPr lang="ru-RU" sz="1400" spc="-20" dirty="0">
                <a:latin typeface="Calibri"/>
                <a:ea typeface="Times New Roman"/>
                <a:cs typeface="Times New Roman"/>
              </a:rPr>
              <a:t> </a:t>
            </a:r>
            <a:r>
              <a:rPr lang="ru-RU" sz="1400" b="1" spc="-20" dirty="0">
                <a:latin typeface="Calibri"/>
                <a:ea typeface="Times New Roman"/>
                <a:cs typeface="Times New Roman"/>
              </a:rPr>
              <a:t>«Учитель будущего»</a:t>
            </a:r>
            <a:r>
              <a:rPr lang="ru-RU" sz="1400" b="1" spc="-20" dirty="0" smtClean="0">
                <a:latin typeface="Calibri"/>
                <a:ea typeface="Times New Roman"/>
                <a:cs typeface="Times New Roman"/>
              </a:rPr>
              <a:t> 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4644008" y="1359784"/>
            <a:ext cx="37076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6.</a:t>
            </a:r>
            <a:r>
              <a:rPr lang="ru-RU" sz="1400" spc="-20" dirty="0">
                <a:latin typeface="Calibri"/>
                <a:ea typeface="Times New Roman"/>
                <a:cs typeface="Times New Roman"/>
              </a:rPr>
              <a:t> </a:t>
            </a:r>
            <a:r>
              <a:rPr lang="ru-RU" sz="1400" b="1" spc="-20" dirty="0">
                <a:latin typeface="Calibri"/>
                <a:ea typeface="Times New Roman"/>
                <a:cs typeface="Times New Roman"/>
              </a:rPr>
              <a:t>«Молодые профессионалы»</a:t>
            </a:r>
            <a:r>
              <a:rPr lang="ru-RU" sz="1400" b="1" spc="-20" dirty="0" smtClean="0">
                <a:latin typeface="Calibri"/>
                <a:ea typeface="Times New Roman"/>
                <a:cs typeface="Times New Roman"/>
              </a:rPr>
              <a:t> 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4660461" y="1622700"/>
            <a:ext cx="37076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7.</a:t>
            </a:r>
            <a:r>
              <a:rPr lang="ru-RU" sz="1400" spc="-20" dirty="0">
                <a:latin typeface="Calibri"/>
                <a:ea typeface="Times New Roman"/>
                <a:cs typeface="Times New Roman"/>
              </a:rPr>
              <a:t> </a:t>
            </a:r>
            <a:r>
              <a:rPr lang="ru-RU" sz="1400" b="1" spc="-20" dirty="0">
                <a:latin typeface="Calibri"/>
                <a:ea typeface="Times New Roman"/>
                <a:cs typeface="Times New Roman"/>
              </a:rPr>
              <a:t>«Новые возможности для каждого»</a:t>
            </a:r>
            <a:r>
              <a:rPr lang="ru-RU" sz="1400" b="1" spc="-20" dirty="0" smtClean="0">
                <a:latin typeface="Calibri"/>
                <a:ea typeface="Times New Roman"/>
                <a:cs typeface="Times New Roman"/>
              </a:rPr>
              <a:t> 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4677587" y="1930477"/>
            <a:ext cx="37076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8.</a:t>
            </a:r>
            <a:r>
              <a:rPr lang="ru-RU" sz="1400" spc="-20" dirty="0">
                <a:latin typeface="Calibri"/>
                <a:ea typeface="Times New Roman"/>
                <a:cs typeface="Times New Roman"/>
              </a:rPr>
              <a:t> </a:t>
            </a:r>
            <a:r>
              <a:rPr lang="ru-RU" sz="1400" b="1" spc="-20" dirty="0">
                <a:latin typeface="Calibri"/>
                <a:ea typeface="Times New Roman"/>
                <a:cs typeface="Times New Roman"/>
              </a:rPr>
              <a:t>«Социальная активность»</a:t>
            </a:r>
            <a:r>
              <a:rPr lang="ru-RU" sz="1400" b="1" spc="-20" dirty="0" smtClean="0">
                <a:latin typeface="Calibri"/>
                <a:ea typeface="Times New Roman"/>
                <a:cs typeface="Times New Roman"/>
              </a:rPr>
              <a:t> 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5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251520" y="20083"/>
            <a:ext cx="8388423" cy="764705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434" name="Shape 434"/>
          <p:cNvSpPr/>
          <p:nvPr/>
        </p:nvSpPr>
        <p:spPr>
          <a:xfrm>
            <a:off x="1168146" y="908720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435" name="Shape 435"/>
          <p:cNvSpPr/>
          <p:nvPr/>
        </p:nvSpPr>
        <p:spPr>
          <a:xfrm>
            <a:off x="2032983" y="57256"/>
            <a:ext cx="529407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800" dirty="0"/>
              <a:t>НАЦИОНАЛЬНЫЙ ПРОЕКТ «ОБРАЗОВАНИЕ»</a:t>
            </a:r>
          </a:p>
          <a:p>
            <a:r>
              <a:rPr lang="ru-RU" sz="1800" dirty="0" smtClean="0"/>
              <a:t>муниципальный район </a:t>
            </a:r>
            <a:r>
              <a:rPr lang="ru-RU" sz="1800" dirty="0"/>
              <a:t>Волжский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056181"/>
              </p:ext>
            </p:extLst>
          </p:nvPr>
        </p:nvGraphicFramePr>
        <p:xfrm>
          <a:off x="688649" y="1077564"/>
          <a:ext cx="8100894" cy="3916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0298"/>
                <a:gridCol w="2700298"/>
                <a:gridCol w="270029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Ключевые</a:t>
                      </a:r>
                      <a:r>
                        <a:rPr lang="ru-RU" b="1" baseline="0" dirty="0" smtClean="0"/>
                        <a:t> мероприятия</a:t>
                      </a:r>
                      <a:endParaRPr lang="ru-RU" b="1" dirty="0" smtClean="0"/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Объем</a:t>
                      </a:r>
                      <a:r>
                        <a:rPr lang="ru-RU" b="1" baseline="0" dirty="0" smtClean="0"/>
                        <a:t> финансирования (федеральные средства/областные средства)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Краткое обоснование</a:t>
                      </a:r>
                      <a:r>
                        <a:rPr lang="ru-RU" b="1" baseline="0" dirty="0" smtClean="0"/>
                        <a:t> наличия данного мероприятия в региональной составляющей НП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Строительство новой школы в Южном городе.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311,404 млн. руб./167,679 млн. руб.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</a:rPr>
                        <a:t>За счёт строительства  новой школы будет обеспечено повышение доступности современных условий образования в быстро растущем поселении Южный город. </a:t>
                      </a:r>
                      <a:endParaRPr lang="ru-RU" sz="11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Обновление материально-технической базы в  4 школах (ГБОУ</a:t>
                      </a:r>
                      <a:r>
                        <a:rPr lang="ru-RU" sz="1100" baseline="0" dirty="0" smtClean="0"/>
                        <a:t> СОШ «Образовательный центр «Южный город» пос. Придорожный, ГБОУ СОШ им. А.И. Кузнецова с. </a:t>
                      </a:r>
                      <a:r>
                        <a:rPr lang="ru-RU" sz="1100" baseline="0" dirty="0" err="1" smtClean="0"/>
                        <a:t>Курумоч</a:t>
                      </a:r>
                      <a:r>
                        <a:rPr lang="ru-RU" sz="1100" baseline="0" dirty="0" smtClean="0"/>
                        <a:t>, ГБОУ СОШ «Образовательный центр» им. Братьев </a:t>
                      </a:r>
                      <a:r>
                        <a:rPr lang="ru-RU" sz="1100" baseline="0" dirty="0" err="1" smtClean="0"/>
                        <a:t>Голубоковых</a:t>
                      </a:r>
                      <a:r>
                        <a:rPr lang="ru-RU" sz="1100" baseline="0" dirty="0" smtClean="0"/>
                        <a:t> с. </a:t>
                      </a:r>
                      <a:r>
                        <a:rPr lang="ru-RU" sz="1100" baseline="0" dirty="0" err="1" smtClean="0"/>
                        <a:t>Лопатино</a:t>
                      </a:r>
                      <a:r>
                        <a:rPr lang="ru-RU" sz="1100" baseline="0" dirty="0" smtClean="0"/>
                        <a:t>, ГБОУ СОШ им. В.Д. Лёвина п. </a:t>
                      </a:r>
                      <a:r>
                        <a:rPr lang="ru-RU" sz="1100" baseline="0" dirty="0" err="1" smtClean="0"/>
                        <a:t>Черновский</a:t>
                      </a:r>
                      <a:r>
                        <a:rPr lang="ru-RU" sz="1100" baseline="0" dirty="0" smtClean="0"/>
                        <a:t>) для реализации основных и дополнительных общеобразовательных программ цифрового и гуманитарного профилей.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5,5514 млн. руб./0,9036 млн. руб.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Создание  материально-технической базы обеспечит  условия для реализации основных и дополнительных общеобразовательных программ цифрового, естественнонаучного и гуманитарного профилей, для реализации дистанционных программ обучения, в том числе на базе сетевого партнерства.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1326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7" name="Shape 435"/>
          <p:cNvSpPr/>
          <p:nvPr/>
        </p:nvSpPr>
        <p:spPr>
          <a:xfrm>
            <a:off x="2032983" y="57256"/>
            <a:ext cx="529407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800" dirty="0"/>
              <a:t>НАЦИОНАЛЬНЫЙ ПРОЕКТ «ОБРАЗОВАНИЕ»</a:t>
            </a:r>
          </a:p>
          <a:p>
            <a:r>
              <a:rPr lang="ru-RU" sz="1800" dirty="0" smtClean="0"/>
              <a:t>муниципальный район </a:t>
            </a:r>
            <a:r>
              <a:rPr lang="ru-RU" sz="1800" dirty="0"/>
              <a:t>Волжский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68925"/>
              </p:ext>
            </p:extLst>
          </p:nvPr>
        </p:nvGraphicFramePr>
        <p:xfrm>
          <a:off x="179512" y="836712"/>
          <a:ext cx="8559547" cy="5499710"/>
        </p:xfrm>
        <a:graphic>
          <a:graphicData uri="http://schemas.openxmlformats.org/drawingml/2006/table">
            <a:tbl>
              <a:tblPr firstRow="1" firstCol="1" bandRow="1"/>
              <a:tblGrid>
                <a:gridCol w="2976643"/>
                <a:gridCol w="663401"/>
                <a:gridCol w="837183"/>
                <a:gridCol w="816464"/>
                <a:gridCol w="816464"/>
                <a:gridCol w="816464"/>
                <a:gridCol w="816464"/>
                <a:gridCol w="816464"/>
              </a:tblGrid>
              <a:tr h="44366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значение 2018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54968"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Число школ, расположенных в сельской местности и малых городах, в которых создана  материально-техническая база для реализации основных и дополнительных общеобразовательных программ цифрового и гуманитарного профилей, единиц</a:t>
                      </a:r>
                    </a:p>
                    <a:p>
                      <a:pPr marL="3048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*Примечание: будет зависеть от результатов конкурсных отборов субъектов РФ</a:t>
                      </a:r>
                      <a:endParaRPr lang="ru-RU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2*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2*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2*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3*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3*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Число участников открытых онлайн-уроков, реализуемых с учетом опыта цикла открытых уроков «</a:t>
                      </a:r>
                      <a:r>
                        <a:rPr lang="ru-RU" sz="1100" b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Проектория</a:t>
                      </a:r>
                      <a:r>
                        <a:rPr lang="ru-RU" sz="11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», «Уроки настоящего» или иных аналогичных по возможностям, функциям и результатам проектах, направленных на раннюю профориентацию, тыс. человек</a:t>
                      </a:r>
                      <a:endParaRPr lang="ru-RU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2,159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3,446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5,299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6,634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8,511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10,334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Доля граждан, положительно оценивших качество услуг психолого-педагогической, методической и консультативной помощи, от общего числа обратившихся за получением услуги, %</a:t>
                      </a:r>
                      <a:endParaRPr lang="ru-RU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ru-RU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84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90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</a:tr>
              <a:tr h="794390"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Доля граждан, вовлеченных в добровольческую деятельность, % </a:t>
                      </a:r>
                    </a:p>
                    <a:p>
                      <a:pPr marL="304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(от числа проживающих в муниципальном образовании)</a:t>
                      </a:r>
                      <a:endParaRPr lang="ru-RU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ru-RU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Times New Roman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Times New Roman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794390"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Доля молодежи, задействованной в мероприятиях по вовлечению в творческую деятельность, % </a:t>
                      </a:r>
                    </a:p>
                    <a:p>
                      <a:pPr marL="304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(от общего числа молодежи в муниципальном образовании)</a:t>
                      </a:r>
                      <a:endParaRPr lang="ru-RU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ru-RU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+mn-lt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+mn-lt"/>
                          <a:ea typeface="Times New Roman"/>
                        </a:rPr>
                        <a:t>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+mn-lt"/>
                          <a:ea typeface="Times New Roman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Times New Roman"/>
                        </a:rPr>
                        <a:t>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Times New Roman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Times New Roman"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2447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5CBA6747-59C9-42D0-9D74-834125E26F82}"/>
              </a:ext>
            </a:extLst>
          </p:cNvPr>
          <p:cNvSpPr/>
          <p:nvPr/>
        </p:nvSpPr>
        <p:spPr>
          <a:xfrm>
            <a:off x="179512" y="908720"/>
            <a:ext cx="51278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1. Жилье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5CBA6747-59C9-42D0-9D74-834125E26F82}"/>
              </a:ext>
            </a:extLst>
          </p:cNvPr>
          <p:cNvSpPr/>
          <p:nvPr/>
        </p:nvSpPr>
        <p:spPr>
          <a:xfrm>
            <a:off x="179512" y="1124744"/>
            <a:ext cx="8827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2. </a:t>
            </a:r>
            <a:r>
              <a:rPr lang="ru-RU" sz="1400" b="1" dirty="0" smtClean="0"/>
              <a:t>Обеспечение устойчивого сокращения непригодного для проживания жилищного фонда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BB16EB14-9D62-4F07-8C97-A22564793177}"/>
              </a:ext>
            </a:extLst>
          </p:cNvPr>
          <p:cNvSpPr/>
          <p:nvPr/>
        </p:nvSpPr>
        <p:spPr>
          <a:xfrm>
            <a:off x="179512" y="692696"/>
            <a:ext cx="51275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Федеральные проекты, входящие в состав: 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BB16EB14-9D62-4F07-8C97-A22564793177}"/>
              </a:ext>
            </a:extLst>
          </p:cNvPr>
          <p:cNvSpPr/>
          <p:nvPr/>
        </p:nvSpPr>
        <p:spPr>
          <a:xfrm>
            <a:off x="179512" y="1556792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Целевые показатели:</a:t>
            </a:r>
            <a:endParaRPr lang="ru-RU" sz="16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576254"/>
              </p:ext>
            </p:extLst>
          </p:nvPr>
        </p:nvGraphicFramePr>
        <p:xfrm>
          <a:off x="0" y="1966256"/>
          <a:ext cx="9144002" cy="4096043"/>
        </p:xfrm>
        <a:graphic>
          <a:graphicData uri="http://schemas.openxmlformats.org/drawingml/2006/table">
            <a:tbl>
              <a:tblPr firstRow="1" firstCol="1" bandRow="1"/>
              <a:tblGrid>
                <a:gridCol w="3179891"/>
                <a:gridCol w="708699"/>
                <a:gridCol w="894347"/>
                <a:gridCol w="872213"/>
                <a:gridCol w="872213"/>
                <a:gridCol w="872213"/>
                <a:gridCol w="872213"/>
                <a:gridCol w="872213"/>
              </a:tblGrid>
              <a:tr h="45463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Целевой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значение 2018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654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Увеличение объема жилищного строительства, млн. кв. метров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1,788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1,986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2,211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2,121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2,347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2,527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2,708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9100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Ввод жилья в рамках мероприятия по стимулированию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программ развития жилищного строительства субъектов РФ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0,59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0,573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446543">
                <a:tc>
                  <a:txBody>
                    <a:bodyPr/>
                    <a:lstStyle/>
                    <a:p>
                      <a:pPr indent="-1905"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Обеспеченность населения жильём, кв. м на чел.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25,6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26,5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26,6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27,1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27,6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28,1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28,6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678278">
                <a:tc>
                  <a:txBody>
                    <a:bodyPr/>
                    <a:lstStyle/>
                    <a:p>
                      <a:pPr indent="-1905"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Срок получения разрешения на строительство и ввод объекта в эксплуатацию, рабочих дней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4,64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1157464">
                <a:tc>
                  <a:txBody>
                    <a:bodyPr/>
                    <a:lstStyle/>
                    <a:p>
                      <a:pPr indent="-190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Срок проведения экспертизы проектной документации и результатов инженерных изысканий для объектов жилищного строительства, рабочих дней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Shape 435"/>
          <p:cNvSpPr/>
          <p:nvPr/>
        </p:nvSpPr>
        <p:spPr>
          <a:xfrm>
            <a:off x="611560" y="0"/>
            <a:ext cx="771621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НАЦИОНАЛЬНЫЙ ПРОЕКТ «ЖИЛЬЕ И ГОРОДСКАЯ СРЕДА»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  <a:ea typeface="MS Mincho" pitchFamily="49" charset="-128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CBA6747-59C9-42D0-9D74-834125E26F82}"/>
              </a:ext>
            </a:extLst>
          </p:cNvPr>
          <p:cNvSpPr/>
          <p:nvPr/>
        </p:nvSpPr>
        <p:spPr>
          <a:xfrm>
            <a:off x="179512" y="1340768"/>
            <a:ext cx="8827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3. </a:t>
            </a:r>
            <a:r>
              <a:rPr lang="ru-RU" sz="1400" b="1" dirty="0" smtClean="0"/>
              <a:t>Формирование комфортной городской среды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94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BB16EB14-9D62-4F07-8C97-A22564793177}"/>
              </a:ext>
            </a:extLst>
          </p:cNvPr>
          <p:cNvSpPr/>
          <p:nvPr/>
        </p:nvSpPr>
        <p:spPr>
          <a:xfrm>
            <a:off x="179512" y="836712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Целевые показатели:</a:t>
            </a:r>
            <a:endParaRPr lang="ru-RU" sz="16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974899"/>
              </p:ext>
            </p:extLst>
          </p:nvPr>
        </p:nvGraphicFramePr>
        <p:xfrm>
          <a:off x="1" y="1124744"/>
          <a:ext cx="9144002" cy="4580500"/>
        </p:xfrm>
        <a:graphic>
          <a:graphicData uri="http://schemas.openxmlformats.org/drawingml/2006/table">
            <a:tbl>
              <a:tblPr firstRow="1" firstCol="1" bandRow="1"/>
              <a:tblGrid>
                <a:gridCol w="3179891"/>
                <a:gridCol w="708699"/>
                <a:gridCol w="894347"/>
                <a:gridCol w="872213"/>
                <a:gridCol w="872213"/>
                <a:gridCol w="872213"/>
                <a:gridCol w="872213"/>
                <a:gridCol w="872213"/>
              </a:tblGrid>
              <a:tr h="8822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Целевой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значение 2018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05484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Реализованы мероприятия по  благоустройству, предусмотренные государственными (муниципальными) программами формирования современной городской среды (количество обустроенных общественных пространств), не менее ед. накопительным итогом начиная с 2019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года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135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120</a:t>
                      </a:r>
                      <a:endParaRPr lang="ru-RU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224</a:t>
                      </a:r>
                      <a:endParaRPr lang="ru-RU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328</a:t>
                      </a:r>
                      <a:endParaRPr lang="ru-RU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432</a:t>
                      </a:r>
                      <a:endParaRPr lang="ru-RU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536</a:t>
                      </a:r>
                      <a:endParaRPr lang="ru-RU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640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70548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Реализованы мероприятия по  благоустройству, предусмотренные государственными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муниципальными</a:t>
                      </a: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программами формирования </a:t>
                      </a: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современной городской среды (количество обустроенных дворовых территорий), не менее ед. накопительным итогом начиная с 2019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года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395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272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544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816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1088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1360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1632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Shape 435"/>
          <p:cNvSpPr/>
          <p:nvPr/>
        </p:nvSpPr>
        <p:spPr>
          <a:xfrm>
            <a:off x="917110" y="167352"/>
            <a:ext cx="771621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НАЦИОНАЛЬНЫЙ ПРОЕКТ «ЖИЛЬЕ И ГОРОДСКАЯ СРЕДА»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155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BB16EB14-9D62-4F07-8C97-A22564793177}"/>
              </a:ext>
            </a:extLst>
          </p:cNvPr>
          <p:cNvSpPr/>
          <p:nvPr/>
        </p:nvSpPr>
        <p:spPr>
          <a:xfrm>
            <a:off x="0" y="764704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Целевые показатели:</a:t>
            </a:r>
            <a:endParaRPr lang="ru-RU" sz="16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697512"/>
              </p:ext>
            </p:extLst>
          </p:nvPr>
        </p:nvGraphicFramePr>
        <p:xfrm>
          <a:off x="-2" y="1124744"/>
          <a:ext cx="9144002" cy="1966875"/>
        </p:xfrm>
        <a:graphic>
          <a:graphicData uri="http://schemas.openxmlformats.org/drawingml/2006/table">
            <a:tbl>
              <a:tblPr firstRow="1" firstCol="1" bandRow="1"/>
              <a:tblGrid>
                <a:gridCol w="3179891"/>
                <a:gridCol w="708699"/>
                <a:gridCol w="894347"/>
                <a:gridCol w="872213"/>
                <a:gridCol w="872213"/>
                <a:gridCol w="872213"/>
                <a:gridCol w="872213"/>
                <a:gridCol w="872213"/>
              </a:tblGrid>
              <a:tr h="33422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Целевой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значение 2018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5623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Количество квадратных метров, расселенного непригодного для проживания жилищного фонда, тыс. кв. м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Verdana"/>
                          <a:cs typeface="Arial" pitchFamily="34" charset="0"/>
                        </a:rPr>
                        <a:t>4,6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Verdana"/>
                          <a:cs typeface="Arial" pitchFamily="34" charset="0"/>
                        </a:rPr>
                        <a:t>32,89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Verdana"/>
                          <a:cs typeface="Arial" pitchFamily="34" charset="0"/>
                        </a:rPr>
                        <a:t>32,88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Verdana"/>
                          <a:cs typeface="Arial" pitchFamily="34" charset="0"/>
                        </a:rPr>
                        <a:t>42,7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Verdana"/>
                          <a:cs typeface="Arial" pitchFamily="34" charset="0"/>
                        </a:rPr>
                        <a:t>100,3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Verdana"/>
                          <a:cs typeface="Arial" pitchFamily="34" charset="0"/>
                        </a:rPr>
                        <a:t>100,3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65623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Количество граждан, расселенных из непригодного для проживания жилищного фонда, тыс. человек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Verdana"/>
                          <a:cs typeface="Arial" pitchFamily="34" charset="0"/>
                        </a:rPr>
                        <a:t>0,27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Verdana"/>
                          <a:cs typeface="Arial" pitchFamily="34" charset="0"/>
                        </a:rPr>
                        <a:t>1,8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Verdana"/>
                          <a:cs typeface="Arial" pitchFamily="34" charset="0"/>
                        </a:rPr>
                        <a:t>1,8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Verdana"/>
                          <a:cs typeface="Arial" pitchFamily="34" charset="0"/>
                        </a:rPr>
                        <a:t>2,37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Verdana"/>
                          <a:cs typeface="Arial" pitchFamily="34" charset="0"/>
                        </a:rPr>
                        <a:t>5,62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Verdana"/>
                          <a:cs typeface="Arial" pitchFamily="34" charset="0"/>
                        </a:rPr>
                        <a:t>5,62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Shape 435"/>
          <p:cNvSpPr/>
          <p:nvPr/>
        </p:nvSpPr>
        <p:spPr>
          <a:xfrm>
            <a:off x="917110" y="167352"/>
            <a:ext cx="771621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НАЦИОНАЛЬНЫЙ ПРОЕКТ «ЖИЛЬЕ И ГОРОДСКАЯ СРЕДА»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  <a:ea typeface="MS Mincho" pitchFamily="49" charset="-128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611893"/>
              </p:ext>
            </p:extLst>
          </p:nvPr>
        </p:nvGraphicFramePr>
        <p:xfrm>
          <a:off x="0" y="3789040"/>
          <a:ext cx="9144000" cy="1226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8418"/>
                <a:gridCol w="845129"/>
                <a:gridCol w="1032387"/>
                <a:gridCol w="1032387"/>
                <a:gridCol w="1070869"/>
                <a:gridCol w="1027549"/>
                <a:gridCol w="1007203"/>
                <a:gridCol w="1022663"/>
                <a:gridCol w="1107395"/>
              </a:tblGrid>
              <a:tr h="39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софинан-сирования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</a:tr>
              <a:tr h="302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Самарская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69,32%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3 503,37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2 180,04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2 395,33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4 117,29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4 117,29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4 117,29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20 430,61</a:t>
                      </a:r>
                    </a:p>
                  </a:txBody>
                  <a:tcPr marL="9525" marR="9525" marT="9525" marB="0" anchor="ctr"/>
                </a:tc>
              </a:tr>
              <a:tr h="263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30,68%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1091,44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1043,13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1065,89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1829,64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2072,12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1940,07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9 042,29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E282341-7461-4278-8440-05D20DE090ED}"/>
              </a:ext>
            </a:extLst>
          </p:cNvPr>
          <p:cNvSpPr/>
          <p:nvPr/>
        </p:nvSpPr>
        <p:spPr>
          <a:xfrm>
            <a:off x="251520" y="3356992"/>
            <a:ext cx="11920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Ресурсы:</a:t>
            </a:r>
            <a:r>
              <a:rPr lang="ru-RU" sz="1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526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18</a:t>
            </a:fld>
            <a:endParaRPr/>
          </a:p>
        </p:txBody>
      </p:sp>
      <p:sp>
        <p:nvSpPr>
          <p:cNvPr id="7" name="Shape 435"/>
          <p:cNvSpPr/>
          <p:nvPr/>
        </p:nvSpPr>
        <p:spPr>
          <a:xfrm>
            <a:off x="2666971" y="57256"/>
            <a:ext cx="40261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800" dirty="0" smtClean="0"/>
              <a:t>ЖИЛЬЕ И ГОРОДСКАЯ СРЕДА</a:t>
            </a:r>
          </a:p>
          <a:p>
            <a:r>
              <a:rPr lang="ru-RU" sz="1800" dirty="0" smtClean="0"/>
              <a:t>муниципальный район </a:t>
            </a:r>
            <a:r>
              <a:rPr lang="ru-RU" sz="1800" dirty="0"/>
              <a:t>Волжский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686679"/>
              </p:ext>
            </p:extLst>
          </p:nvPr>
        </p:nvGraphicFramePr>
        <p:xfrm>
          <a:off x="251520" y="2132856"/>
          <a:ext cx="8559547" cy="2932931"/>
        </p:xfrm>
        <a:graphic>
          <a:graphicData uri="http://schemas.openxmlformats.org/drawingml/2006/table">
            <a:tbl>
              <a:tblPr firstRow="1" firstCol="1" bandRow="1"/>
              <a:tblGrid>
                <a:gridCol w="2976643"/>
                <a:gridCol w="663401"/>
                <a:gridCol w="837183"/>
                <a:gridCol w="816464"/>
                <a:gridCol w="816464"/>
                <a:gridCol w="816464"/>
                <a:gridCol w="816464"/>
                <a:gridCol w="816464"/>
              </a:tblGrid>
              <a:tr h="44366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значение 2018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г.*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г.*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г.*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г.*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г.*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2819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Увеличение объема жилищного строительства, млн. кв. метров</a:t>
                      </a:r>
                      <a:endParaRPr lang="ru-RU" sz="1600" b="1" u="none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333 670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367 010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Ввод жилья в рамках мероприятия по стимулированию программ развития жилищного строительства субъектов РФ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83,6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380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</a:tr>
              <a:tr h="794390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Количество квадратных метров, расселенного непригодного для проживания жилищного фонда, тыс. кв. м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5157192"/>
            <a:ext cx="397159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* значения будут установлены</a:t>
            </a:r>
            <a:r>
              <a:rPr kumimoji="0" lang="ru-RU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дополнительно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75684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t>19</a:t>
            </a:fld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14659" y="883015"/>
            <a:ext cx="50008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Чистая страна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Комплексная система обращения с твердыми                                                                                                                                                                                   коммунальными отходами                </a:t>
            </a:r>
            <a:r>
              <a:rPr lang="ru-RU" sz="800" b="1" dirty="0" smtClean="0">
                <a:solidFill>
                  <a:prstClr val="black"/>
                </a:solidFill>
              </a:rPr>
              <a:t>         </a:t>
            </a:r>
            <a:r>
              <a:rPr lang="ru-RU" sz="900" b="1" dirty="0" smtClean="0">
                <a:solidFill>
                  <a:prstClr val="black"/>
                </a:solidFill>
              </a:rPr>
              <a:t>  </a:t>
            </a:r>
            <a:r>
              <a:rPr lang="ru-RU" sz="1400" b="1" dirty="0" smtClean="0">
                <a:solidFill>
                  <a:prstClr val="black"/>
                </a:solidFill>
              </a:rPr>
              <a:t>                    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Чистая вода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177717" y="660085"/>
            <a:ext cx="51275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Федеральные проекты, входящие в состав: 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177717" y="1764632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Целевые показатели:</a:t>
            </a:r>
            <a:endParaRPr lang="ru-RU" sz="1600" b="1" dirty="0">
              <a:solidFill>
                <a:srgbClr val="00B050"/>
              </a:solidFill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935105"/>
              </p:ext>
            </p:extLst>
          </p:nvPr>
        </p:nvGraphicFramePr>
        <p:xfrm>
          <a:off x="147253" y="5366925"/>
          <a:ext cx="8928993" cy="13266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355"/>
                <a:gridCol w="903844"/>
                <a:gridCol w="1008112"/>
                <a:gridCol w="1008112"/>
                <a:gridCol w="1045689"/>
                <a:gridCol w="1003388"/>
                <a:gridCol w="983520"/>
                <a:gridCol w="998617"/>
                <a:gridCol w="1081356"/>
              </a:tblGrid>
              <a:tr h="39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софинан-сирования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</a:tr>
              <a:tr h="30271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Самарская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80,6 %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2661,611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4296,258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5346,786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4534,900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4170,316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4980,835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25990,706</a:t>
                      </a:r>
                    </a:p>
                  </a:txBody>
                  <a:tcPr marL="17780" marR="17780" marT="0" marB="0" anchor="ctr"/>
                </a:tc>
              </a:tr>
              <a:tr h="26358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-3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19,4 % (ОБ</a:t>
                      </a:r>
                      <a:r>
                        <a:rPr lang="ru-RU" sz="1000" spc="-3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000" spc="-3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657,364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1346,465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1155,089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951,675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1128,970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1027,910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6267,473</a:t>
                      </a:r>
                    </a:p>
                  </a:txBody>
                  <a:tcPr marL="9525" marR="9525" marT="9525" marB="0" anchor="ctr"/>
                </a:tc>
              </a:tr>
              <a:tr h="23456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Внебюджет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2148,625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4075,212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2009,366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1805,550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1410,370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2812,460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14261,583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BE282341-7461-4278-8440-05D20DE090ED}"/>
              </a:ext>
            </a:extLst>
          </p:cNvPr>
          <p:cNvSpPr/>
          <p:nvPr/>
        </p:nvSpPr>
        <p:spPr>
          <a:xfrm>
            <a:off x="180611" y="5060987"/>
            <a:ext cx="26548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Ресурсы (млн. рублей):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830470"/>
              </p:ext>
            </p:extLst>
          </p:nvPr>
        </p:nvGraphicFramePr>
        <p:xfrm>
          <a:off x="179512" y="2075252"/>
          <a:ext cx="8838813" cy="3066826"/>
        </p:xfrm>
        <a:graphic>
          <a:graphicData uri="http://schemas.openxmlformats.org/drawingml/2006/table">
            <a:tbl>
              <a:tblPr firstRow="1" firstCol="1" bandRow="1"/>
              <a:tblGrid>
                <a:gridCol w="4777323"/>
                <a:gridCol w="663401"/>
                <a:gridCol w="517769"/>
                <a:gridCol w="576064"/>
                <a:gridCol w="576064"/>
                <a:gridCol w="576064"/>
                <a:gridCol w="576064"/>
                <a:gridCol w="576064"/>
              </a:tblGrid>
              <a:tr h="43422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Целевой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значение 2018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2769">
                <a:tc>
                  <a:txBody>
                    <a:bodyPr/>
                    <a:lstStyle/>
                    <a:p>
                      <a:pPr marL="3048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Ликвидированы все выявленные на 01.01.2018 несанкционированные свалки в границах городов, шт.</a:t>
                      </a:r>
                      <a:endParaRPr lang="ru-RU" sz="1050" b="1" u="none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0</a:t>
                      </a:r>
                      <a:endParaRPr lang="ru-RU" sz="105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0</a:t>
                      </a:r>
                      <a:endParaRPr lang="ru-RU" sz="105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0</a:t>
                      </a:r>
                      <a:endParaRPr lang="ru-RU" sz="105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0</a:t>
                      </a:r>
                      <a:endParaRPr lang="ru-RU" sz="105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0</a:t>
                      </a:r>
                      <a:endParaRPr lang="ru-RU" sz="105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2</a:t>
                      </a:r>
                      <a:endParaRPr lang="ru-RU" sz="105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4</a:t>
                      </a:r>
                      <a:endParaRPr lang="ru-RU" sz="105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341948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Доля твердых коммунальных отходов, направленных на утилизацию, в общем объеме образованных твердых коммунальных отходов, % </a:t>
                      </a:r>
                      <a:endParaRPr lang="ru-RU" sz="105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3,8</a:t>
                      </a:r>
                      <a:endParaRPr lang="ru-RU" sz="105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3,8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3,9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4,5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8,8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9,8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11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</a:tr>
              <a:tr h="341948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Доля твердых коммунальных отходов, направленных на обработку, в общем объеме образованных твердых коммунальных отходов, % </a:t>
                      </a:r>
                      <a:endParaRPr lang="ru-RU" sz="105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37,6</a:t>
                      </a:r>
                      <a:endParaRPr lang="ru-RU" sz="105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37,6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39,1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46,3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100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100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100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410337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Доля населения Самарской области, обеспеченного качественной питьевой водой из систем централизованного водоснабжения, %</a:t>
                      </a:r>
                      <a:endParaRPr lang="ru-RU" sz="105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84,2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84,2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84,4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84,8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85,7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87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89,6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507804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Доля городского населения Самарской области, обеспеченного качественной питьевой водой из систем централизованного водоснабжения, %</a:t>
                      </a:r>
                      <a:endParaRPr lang="ru-RU" sz="105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90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90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90,2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91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92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94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96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214578">
                <a:tc>
                  <a:txBody>
                    <a:bodyPr/>
                    <a:lstStyle/>
                    <a:p>
                      <a:pPr marL="3048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cap="none" spc="-3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Снижение объема отводимых в р. Волгу загрязненных сточных вод, км</a:t>
                      </a:r>
                      <a:r>
                        <a:rPr lang="ru-RU" sz="1050" b="1" i="0" u="none" strike="noStrike" cap="none" spc="-3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3</a:t>
                      </a:r>
                      <a:r>
                        <a:rPr lang="ru-RU" sz="1050" b="1" i="0" u="none" strike="noStrike" cap="none" spc="-3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 в год 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0,29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0,29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0,28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0,24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0,22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0,15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0,10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214578">
                <a:tc>
                  <a:txBody>
                    <a:bodyPr/>
                    <a:lstStyle/>
                    <a:p>
                      <a:pPr marL="3048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Отношение площади лесовосстановления и лесоразведения к площади вырубленных и погибших лесных насаждений, %</a:t>
                      </a:r>
                      <a:endParaRPr lang="ru-RU" sz="1050" b="1" i="0" u="none" strike="noStrike" cap="none" spc="-3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96,4</a:t>
                      </a:r>
                      <a:endParaRPr lang="ru-RU" sz="105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98,6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Shape 435"/>
          <p:cNvSpPr/>
          <p:nvPr/>
        </p:nvSpPr>
        <p:spPr>
          <a:xfrm>
            <a:off x="2129780" y="167352"/>
            <a:ext cx="529087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НАЦИОНАЛЬНЫЙ ПРОЕКТ «ЭКОЛОГИЯ»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  <a:ea typeface="MS Mincho" pitchFamily="49" charset="-128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4572000" y="935333"/>
            <a:ext cx="457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4. Оздоровление Волги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5. Сохранение уникальных водных объектов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6. Сохранение лесов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06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25176" y="744959"/>
            <a:ext cx="9118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</a:rPr>
              <a:t>Федеральные проекты, входящие в состав:</a:t>
            </a:r>
          </a:p>
          <a:p>
            <a:r>
              <a:rPr lang="ru-RU" sz="1200" b="1" dirty="0" smtClean="0"/>
              <a:t>1. «</a:t>
            </a:r>
            <a:r>
              <a:rPr lang="ru-RU" sz="1200" b="1" dirty="0"/>
              <a:t>Финансовая поддержка семей при рождении детей»</a:t>
            </a:r>
          </a:p>
          <a:p>
            <a:r>
              <a:rPr lang="ru-RU" sz="1200" b="1" dirty="0"/>
              <a:t>2</a:t>
            </a:r>
            <a:r>
              <a:rPr lang="ru-RU" sz="1200" b="1" dirty="0" smtClean="0"/>
              <a:t>. «</a:t>
            </a:r>
            <a:r>
              <a:rPr lang="ru-RU" sz="1200" b="1" dirty="0"/>
              <a:t>Содействие занятости женщин – создание условий дошкольного образования для детей в возрасте до трех лет»</a:t>
            </a:r>
          </a:p>
          <a:p>
            <a:r>
              <a:rPr lang="ru-RU" sz="1200" b="1" dirty="0"/>
              <a:t>3</a:t>
            </a:r>
            <a:r>
              <a:rPr lang="ru-RU" sz="1200" b="1" dirty="0" smtClean="0"/>
              <a:t>. «</a:t>
            </a:r>
            <a:r>
              <a:rPr lang="ru-RU" sz="1200" b="1" dirty="0"/>
              <a:t>Старшее поколение»</a:t>
            </a:r>
          </a:p>
          <a:p>
            <a:r>
              <a:rPr lang="ru-RU" sz="1200" b="1" dirty="0"/>
              <a:t>4</a:t>
            </a:r>
            <a:r>
              <a:rPr lang="ru-RU" sz="1200" b="1" dirty="0" smtClean="0"/>
              <a:t>. «</a:t>
            </a:r>
            <a:r>
              <a:rPr lang="ru-RU" sz="1200" b="1" dirty="0"/>
              <a:t>Укрепление общественного здоровья»</a:t>
            </a:r>
          </a:p>
          <a:p>
            <a:r>
              <a:rPr lang="ru-RU" sz="1200" b="1" dirty="0"/>
              <a:t>5</a:t>
            </a:r>
            <a:r>
              <a:rPr lang="ru-RU" sz="1200" b="1" dirty="0" smtClean="0"/>
              <a:t>. «</a:t>
            </a:r>
            <a:r>
              <a:rPr lang="ru-RU" sz="1200" b="1" dirty="0"/>
              <a:t>Спорт-норма жизни</a:t>
            </a:r>
            <a:r>
              <a:rPr lang="ru-RU" sz="1200" b="1" dirty="0" smtClean="0"/>
              <a:t>»</a:t>
            </a:r>
            <a:endParaRPr lang="ru-RU" sz="1200" b="1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177717" y="1776011"/>
            <a:ext cx="31598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Целевые показатели:</a:t>
            </a:r>
            <a:endParaRPr lang="ru-RU" sz="1600" b="1" dirty="0">
              <a:solidFill>
                <a:srgbClr val="00B050"/>
              </a:solidFill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456876"/>
              </p:ext>
            </p:extLst>
          </p:nvPr>
        </p:nvGraphicFramePr>
        <p:xfrm>
          <a:off x="120091" y="4775666"/>
          <a:ext cx="8928993" cy="16889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942"/>
                <a:gridCol w="3489554"/>
                <a:gridCol w="648072"/>
                <a:gridCol w="648072"/>
                <a:gridCol w="648072"/>
                <a:gridCol w="576064"/>
                <a:gridCol w="648072"/>
                <a:gridCol w="648072"/>
                <a:gridCol w="648073"/>
              </a:tblGrid>
              <a:tr h="504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софинансирования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</a:tr>
              <a:tr h="283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Самарская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32,6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3 744,10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2 162,13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2 494,25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1 409,20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895,87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909,87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11 615,40</a:t>
                      </a:r>
                    </a:p>
                  </a:txBody>
                  <a:tcPr marL="9525" marR="9525" marT="9525" marB="0" anchor="ctr"/>
                </a:tc>
              </a:tr>
              <a:tr h="233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3,7% (государственные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внебюджетные фонды РФ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1 204,20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63,3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2 513,68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3 759,87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3 603,21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4 374,51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4 142,76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4 164,80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22 558,85</a:t>
                      </a:r>
                    </a:p>
                  </a:txBody>
                  <a:tcPr marL="9525" marR="9525" marT="9525" marB="0" anchor="ctr"/>
                </a:tc>
              </a:tr>
              <a:tr h="290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0,4% (МБ)</a:t>
                      </a: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142,17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BE282341-7461-4278-8440-05D20DE090ED}"/>
              </a:ext>
            </a:extLst>
          </p:cNvPr>
          <p:cNvSpPr/>
          <p:nvPr/>
        </p:nvSpPr>
        <p:spPr>
          <a:xfrm>
            <a:off x="177717" y="4437112"/>
            <a:ext cx="23054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Ресурсы </a:t>
            </a:r>
            <a:r>
              <a:rPr lang="ru-RU" sz="1200" b="1" dirty="0">
                <a:solidFill>
                  <a:srgbClr val="00B050"/>
                </a:solidFill>
              </a:rPr>
              <a:t>(млн. рублей)</a:t>
            </a:r>
            <a:r>
              <a:rPr lang="ru-RU" sz="1600" b="1" dirty="0">
                <a:solidFill>
                  <a:srgbClr val="00B050"/>
                </a:solidFill>
              </a:rPr>
              <a:t>: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159314"/>
              </p:ext>
            </p:extLst>
          </p:nvPr>
        </p:nvGraphicFramePr>
        <p:xfrm>
          <a:off x="179512" y="2028257"/>
          <a:ext cx="8784975" cy="2278711"/>
        </p:xfrm>
        <a:graphic>
          <a:graphicData uri="http://schemas.openxmlformats.org/drawingml/2006/table">
            <a:tbl>
              <a:tblPr firstRow="1" firstCol="1" bandRow="1"/>
              <a:tblGrid>
                <a:gridCol w="4032448"/>
                <a:gridCol w="720080"/>
                <a:gridCol w="720080"/>
                <a:gridCol w="648072"/>
                <a:gridCol w="648072"/>
                <a:gridCol w="648072"/>
                <a:gridCol w="720080"/>
                <a:gridCol w="648071"/>
              </a:tblGrid>
              <a:tr h="39263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Целевой 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05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значение 2018</a:t>
                      </a:r>
                      <a:r>
                        <a:rPr lang="ru-RU" sz="1050" b="1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2020 г.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2022 г.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2023 г.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2024 г.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8667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Arial Unicode MS"/>
                          <a:cs typeface="+mn-cs"/>
                          <a:sym typeface="Arial"/>
                        </a:rPr>
                        <a:t>Снижение смертности населения старше трудоспособного возраста (на 1000 человек населения соответствующего возраста</a:t>
                      </a:r>
                      <a:endParaRPr lang="ru-RU" sz="10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Arial Unicode MS"/>
                        <a:cs typeface="+mn-cs"/>
                        <a:sym typeface="Arial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37,7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37,1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36,4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35,8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35,1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34,5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33,8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Arial Unicode MS"/>
                          <a:cs typeface="+mn-cs"/>
                          <a:sym typeface="Arial"/>
                        </a:rPr>
                        <a:t>Значение суммарного коэффициента рождаемости </a:t>
                      </a:r>
                      <a:endParaRPr lang="ru-RU" sz="10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Arial Unicode MS"/>
                        <a:cs typeface="+mn-cs"/>
                        <a:sym typeface="Arial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1,538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1,563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1,580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1,604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1,621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1,644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6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Arial Unicode MS"/>
                          <a:cs typeface="+mn-cs"/>
                          <a:sym typeface="Arial"/>
                        </a:rPr>
                        <a:t>Обращаемость в медицинские организации по вопросам  здорового образа жизни (тысяч человек)</a:t>
                      </a:r>
                      <a:endParaRPr lang="ru-RU" sz="10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Arial Unicode MS"/>
                        <a:cs typeface="+mn-cs"/>
                        <a:sym typeface="Arial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141,0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142,4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143,8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145,3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146,7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148,2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149,7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</a:tr>
              <a:tr h="455601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Arial Unicode MS"/>
                          <a:cs typeface="+mn-cs"/>
                          <a:sym typeface="Arial"/>
                        </a:rPr>
                        <a:t>Число лиц, которым рекомендованы индивидуальные планы по здоровому образу жизни (паспорта здоровья) в центрах здоровья (млн. человек)</a:t>
                      </a:r>
                      <a:endParaRPr lang="ru-RU" sz="10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Arial Unicode MS"/>
                        <a:cs typeface="+mn-cs"/>
                        <a:sym typeface="Arial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0,150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0,152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0,159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0,170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0,179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0,188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0,197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</a:tr>
              <a:tr h="303894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Arial Unicode MS"/>
                          <a:cs typeface="+mn-cs"/>
                          <a:sym typeface="Arial"/>
                        </a:rPr>
                        <a:t>Доля граждан Самарской области, систематически занимающихся физической культурой и спортом,%</a:t>
                      </a:r>
                      <a:endParaRPr lang="ru-RU" sz="10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Arial Unicode MS"/>
                        <a:cs typeface="+mn-cs"/>
                        <a:sym typeface="Arial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36,0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39,0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42,0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45,0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48,0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51,0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55,0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Shape 435"/>
          <p:cNvSpPr/>
          <p:nvPr/>
        </p:nvSpPr>
        <p:spPr>
          <a:xfrm>
            <a:off x="1916581" y="167352"/>
            <a:ext cx="571726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latin typeface="Arial" panose="020B0604020202020204" pitchFamily="34" charset="0"/>
                <a:ea typeface="MS Mincho" pitchFamily="49" charset="-128"/>
              </a:rPr>
              <a:t>НАЦИОНАЛЬНЫЙ ПРОЕКТ «ДЕМОГРАФИЯ»</a:t>
            </a:r>
            <a:endParaRPr lang="ru-RU" altLang="ru-RU" dirty="0">
              <a:latin typeface="Arial" panose="020B0604020202020204" pitchFamily="34" charset="0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973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251520" y="20083"/>
            <a:ext cx="8388423" cy="764705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434" name="Shape 434"/>
          <p:cNvSpPr/>
          <p:nvPr/>
        </p:nvSpPr>
        <p:spPr>
          <a:xfrm>
            <a:off x="1168146" y="908720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435" name="Shape 435"/>
          <p:cNvSpPr/>
          <p:nvPr/>
        </p:nvSpPr>
        <p:spPr>
          <a:xfrm>
            <a:off x="2261412" y="57256"/>
            <a:ext cx="483722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800" dirty="0" smtClean="0"/>
              <a:t>НАЦИОНАЛЬНЫЙ ПРОЕКТ «ЭКОЛОГИЯ» </a:t>
            </a:r>
          </a:p>
          <a:p>
            <a:r>
              <a:rPr lang="ru-RU" sz="1800" dirty="0" smtClean="0"/>
              <a:t>Муниципальный район Волжский</a:t>
            </a:r>
            <a:endParaRPr lang="ru-RU" sz="18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165577"/>
              </p:ext>
            </p:extLst>
          </p:nvPr>
        </p:nvGraphicFramePr>
        <p:xfrm>
          <a:off x="107504" y="703587"/>
          <a:ext cx="9001000" cy="5745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224"/>
                <a:gridCol w="2088232"/>
                <a:gridCol w="4896544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/>
                        <a:t>Ключевые</a:t>
                      </a:r>
                      <a:r>
                        <a:rPr lang="ru-RU" sz="900" b="1" baseline="0" dirty="0" smtClean="0"/>
                        <a:t> мероприятия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Объем</a:t>
                      </a:r>
                      <a:r>
                        <a:rPr lang="ru-RU" sz="900" b="1" baseline="0" dirty="0" smtClean="0"/>
                        <a:t> финансирования  (федеральные средства/областные средства)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Краткое обоснование</a:t>
                      </a:r>
                      <a:r>
                        <a:rPr lang="ru-RU" sz="900" b="1" baseline="0" dirty="0" smtClean="0"/>
                        <a:t> наличия данного мероприятия в региональной составляющей НП</a:t>
                      </a:r>
                      <a:endParaRPr lang="ru-RU" sz="9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Рекультивация территорий в районе сельского поселения Рождествено Самарской области, техногенно деградированных несанкционированным размещением спиртовой барды</a:t>
                      </a:r>
                      <a:endParaRPr lang="ru-RU" sz="9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758,56 млн. рублей (федеральные средства – 438,90 млн. рублей, областные средства – 319,66 млн. рублей)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Реализация мероприятия предусмотрена в 2019 – 2024 годах. </a:t>
                      </a:r>
                    </a:p>
                    <a:p>
                      <a:pPr rtl="0"/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В результате будет </a:t>
                      </a:r>
                      <a:r>
                        <a:rPr lang="ru-RU" sz="9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рекультивирован</a:t>
                      </a:r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участок несанкционированного размещения спиртовой барды – крупнотоннажного отхода производственной деятельности Рождественского </a:t>
                      </a:r>
                      <a:r>
                        <a:rPr lang="ru-RU" sz="9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спиртзавода</a:t>
                      </a:r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, находящегося на территории национального парка «Самарская Лука» в границах </a:t>
                      </a:r>
                      <a:r>
                        <a:rPr lang="ru-RU" sz="9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с.п.Рождествено</a:t>
                      </a:r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9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м.р</a:t>
                      </a:r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. Волжский площадью 40,88 га. Численность населения, улучшившего экологические условия проживания составляет более 200 тысяч человек.</a:t>
                      </a:r>
                      <a:endParaRPr lang="ru-RU" sz="9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Строительство системы водоснабжения пос. Ровно-Владимировка муниципального  района Волжский</a:t>
                      </a:r>
                      <a:endParaRPr lang="ru-RU" sz="9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83,21</a:t>
                      </a:r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млн. рублей (федеральные средства – 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71,56</a:t>
                      </a:r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млн. руб., консолидированные областные средства – </a:t>
                      </a:r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11,65</a:t>
                      </a:r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млн. рублей)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Реализация мероприятия предусмотрена в 2022 – 2023 годах. Жители не обеспечены водоснабжением (отсутствуют подземные источники, поверхностные - мелеют). Планируется </a:t>
                      </a:r>
                      <a:r>
                        <a:rPr lang="ru-RU" sz="9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запитка</a:t>
                      </a:r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от водозабора в пос. </a:t>
                      </a:r>
                      <a:r>
                        <a:rPr lang="ru-RU" sz="9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Гранный</a:t>
                      </a:r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. ПСД Имеется. Качественным водоснабжением будет обеспечено более 800 человек. </a:t>
                      </a:r>
                      <a:endParaRPr lang="ru-RU" sz="9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Строительство водопроводных сетей с. Дубовый Умет муниципального района Волжский</a:t>
                      </a:r>
                      <a:endParaRPr lang="ru-RU" sz="9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241,32</a:t>
                      </a:r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млн. рублей (федеральные средства – 207,54 млн. руб. консолидированные областные средства – </a:t>
                      </a:r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33,78 </a:t>
                      </a:r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млн. рублей)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Реализация мероприятия предусмотрена в 2021 – 2023 годах. Жители не обеспечены водоснабжением (отсутствуют подземные источники, поверхностные - мелеют). Планируется </a:t>
                      </a:r>
                      <a:r>
                        <a:rPr lang="ru-RU" sz="9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запитка</a:t>
                      </a:r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от водозабора в пос. </a:t>
                      </a:r>
                      <a:r>
                        <a:rPr lang="ru-RU" sz="9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Гранный</a:t>
                      </a:r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. ПСД Имеется. Качественным водоснабжением будет обеспечено более 3300 человек.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Строительство  водопроводных  сетей в с. Николаевка Волжского района</a:t>
                      </a:r>
                      <a:endParaRPr lang="ru-RU" sz="9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76,93</a:t>
                      </a:r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млн. рублей (федеральные средства – </a:t>
                      </a:r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66,16</a:t>
                      </a:r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млн. руб., консолидированные областные средства – </a:t>
                      </a:r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10,77 </a:t>
                      </a:r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млн. рублей)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Реализация мероприятия предусмотрена в 2021 году. Жители не обеспечены водоснабжением (отсутствуют подземные источники, поверхностные - мелеют). Планируется </a:t>
                      </a:r>
                      <a:r>
                        <a:rPr lang="ru-RU" sz="9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запитка</a:t>
                      </a:r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от водозабора в пос. </a:t>
                      </a:r>
                      <a:r>
                        <a:rPr lang="ru-RU" sz="9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Гранный</a:t>
                      </a:r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. ПСД Имеется. Качественным водоснабжением будет обеспечено более 500 человек.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Строительство сортировочно-перегрузочного комплекса с площадкой сезонного накопления отходов в районе с. Рождествено Волжского района Самарской области</a:t>
                      </a:r>
                      <a:endParaRPr lang="ru-RU" sz="9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218</a:t>
                      </a:r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млн. рублей (федеральные средства – </a:t>
                      </a:r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187,48</a:t>
                      </a:r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млн. рублей, областные средства – </a:t>
                      </a:r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30,52 </a:t>
                      </a:r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млн. рублей)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Реализация мероприятия предусмотрена в 2021 - 2022 годах. Целесообразность строительства обусловлена необходимостью увеличения доли обработанных ТКО в общем количестве образованных ТКО; увеличения доли отбора утильных фракций с последующим вовлечением их в хозяйственный оборот; снижения объемов захоронения отходов, а также необходимостью совершенствования системы обращения с ТКО на территории национального парка "Самарская Лука", правобережной части Волжского района и наличием естественных преград (</a:t>
                      </a:r>
                      <a:r>
                        <a:rPr lang="ru-RU" sz="9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р.Волга</a:t>
                      </a:r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, Жигулевские горы), препятствующих транспортированию ТКО на полигоны. Проектная мощность сортировочно-перегрузочного комплекса составляет 10 </a:t>
                      </a:r>
                      <a:r>
                        <a:rPr lang="ru-RU" sz="9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тыс.тонн</a:t>
                      </a:r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/год. </a:t>
                      </a:r>
                      <a:endParaRPr lang="ru-RU" sz="9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Строительство сортировочной станции в составе экотехнопарка «Зелененький»</a:t>
                      </a:r>
                      <a:endParaRPr lang="ru-RU" sz="9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1033  млн. рублей (федеральные средства – </a:t>
                      </a:r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888,38 </a:t>
                      </a:r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млн. рублей, областные средства – </a:t>
                      </a:r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144,62 </a:t>
                      </a:r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млн. рублей)</a:t>
                      </a:r>
                    </a:p>
                    <a:p>
                      <a:pPr algn="ctr"/>
                      <a:endParaRPr lang="ru-RU" sz="9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Реализация мероприятия предусмотрена в 2021 - 2022 годах. Целесообразность строительства обусловлена необходимостью увеличения доли обработанных ТКО в общем количестве образованных ТКО; увеличения доли отбора утильных фракций с последующим вовлечением их в хозяйственный оборот; снижения объемов захоронения отходов. Проектная мощность сортировочной станции составляет 350 тыс. тонн/год.</a:t>
                      </a:r>
                      <a:endParaRPr lang="ru-RU" sz="9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8743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7" name="Shape 435"/>
          <p:cNvSpPr/>
          <p:nvPr/>
        </p:nvSpPr>
        <p:spPr>
          <a:xfrm>
            <a:off x="2261411" y="57256"/>
            <a:ext cx="483722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800" dirty="0"/>
              <a:t>НАЦИОНАЛЬНЫЙ ПРОЕКТ «</a:t>
            </a:r>
            <a:r>
              <a:rPr lang="ru-RU" sz="1800" dirty="0" smtClean="0"/>
              <a:t>ЭКОЛОГИЯ</a:t>
            </a:r>
            <a:r>
              <a:rPr lang="ru-RU" sz="1800" dirty="0"/>
              <a:t>» </a:t>
            </a:r>
          </a:p>
          <a:p>
            <a:r>
              <a:rPr lang="ru-RU" sz="1800" dirty="0" smtClean="0"/>
              <a:t>Муниципальный район Волжский</a:t>
            </a:r>
            <a:endParaRPr lang="ru-RU" sz="18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00526"/>
              </p:ext>
            </p:extLst>
          </p:nvPr>
        </p:nvGraphicFramePr>
        <p:xfrm>
          <a:off x="179511" y="1556792"/>
          <a:ext cx="8780282" cy="1228344"/>
        </p:xfrm>
        <a:graphic>
          <a:graphicData uri="http://schemas.openxmlformats.org/drawingml/2006/table">
            <a:tbl>
              <a:tblPr firstRow="1" firstCol="1" bandRow="1"/>
              <a:tblGrid>
                <a:gridCol w="3096345"/>
                <a:gridCol w="764434"/>
                <a:gridCol w="819742"/>
                <a:gridCol w="833905"/>
                <a:gridCol w="816464"/>
                <a:gridCol w="816464"/>
                <a:gridCol w="816464"/>
                <a:gridCol w="816464"/>
              </a:tblGrid>
              <a:tr h="44366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значение 2018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6788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u="none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Доля населения Самарской области, обеспеченного качественной питьевой водой из систем централизованного водоснабжения, %</a:t>
                      </a:r>
                      <a:endParaRPr lang="ru-RU" sz="1100" b="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81,8</a:t>
                      </a:r>
                      <a:endParaRPr lang="ru-RU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100" b="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100" b="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100" b="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100" b="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100" b="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91,5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3453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t>22</a:t>
            </a:fld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3197" y="998639"/>
            <a:ext cx="5127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1. </a:t>
            </a:r>
            <a:r>
              <a:rPr lang="ru-RU" sz="1400" b="1" dirty="0">
                <a:solidFill>
                  <a:prstClr val="black"/>
                </a:solidFill>
              </a:rPr>
              <a:t>«Дорожная сеть»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3871602" y="1038235"/>
            <a:ext cx="51278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2</a:t>
            </a:r>
            <a:r>
              <a:rPr lang="ru-RU" sz="1400" b="1" dirty="0">
                <a:solidFill>
                  <a:prstClr val="black"/>
                </a:solidFill>
              </a:rPr>
              <a:t>. </a:t>
            </a:r>
            <a:r>
              <a:rPr lang="ru-RU" sz="1400" b="1" dirty="0" smtClean="0">
                <a:solidFill>
                  <a:prstClr val="black"/>
                </a:solidFill>
              </a:rPr>
              <a:t> </a:t>
            </a:r>
            <a:r>
              <a:rPr lang="ru-RU" sz="1400" b="1" dirty="0">
                <a:solidFill>
                  <a:prstClr val="black"/>
                </a:solidFill>
              </a:rPr>
              <a:t>«</a:t>
            </a:r>
            <a:r>
              <a:rPr lang="ru-RU" sz="1400" b="1" dirty="0"/>
              <a:t>Общесистемные меры развития дорожного хозяйства</a:t>
            </a:r>
            <a:r>
              <a:rPr lang="ru-RU" sz="1400" b="1" dirty="0">
                <a:solidFill>
                  <a:prstClr val="black"/>
                </a:solidFill>
              </a:rPr>
              <a:t>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164507" y="744959"/>
            <a:ext cx="51275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Федеральные проекты, входящие в состав: 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0" y="1389886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Целевые показатели:</a:t>
            </a:r>
            <a:endParaRPr lang="ru-RU" sz="1600" b="1" dirty="0">
              <a:solidFill>
                <a:srgbClr val="00B050"/>
              </a:solidFill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546641"/>
              </p:ext>
            </p:extLst>
          </p:nvPr>
        </p:nvGraphicFramePr>
        <p:xfrm>
          <a:off x="74622" y="5270484"/>
          <a:ext cx="8928993" cy="1139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942"/>
                <a:gridCol w="825257"/>
                <a:gridCol w="1008112"/>
                <a:gridCol w="1008112"/>
                <a:gridCol w="1045689"/>
                <a:gridCol w="1003388"/>
                <a:gridCol w="983520"/>
                <a:gridCol w="998617"/>
                <a:gridCol w="1081356"/>
              </a:tblGrid>
              <a:tr h="39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софинан-сирования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</a:tr>
              <a:tr h="302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Самарская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3060,1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1700,0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1700,0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1700,0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1700,0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1700,0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11560,1</a:t>
                      </a:r>
                      <a:endParaRPr lang="ru-RU" sz="120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/>
                </a:tc>
              </a:tr>
              <a:tr h="263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2210,4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3687,1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6263,0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7064,0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6880,6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2027,0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28132,1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BE282341-7461-4278-8440-05D20DE090ED}"/>
              </a:ext>
            </a:extLst>
          </p:cNvPr>
          <p:cNvSpPr/>
          <p:nvPr/>
        </p:nvSpPr>
        <p:spPr>
          <a:xfrm>
            <a:off x="107504" y="4962654"/>
            <a:ext cx="26548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Ресурсы (</a:t>
            </a:r>
            <a:r>
              <a:rPr lang="ru-RU" sz="1600" b="1" dirty="0">
                <a:solidFill>
                  <a:srgbClr val="00B050"/>
                </a:solidFill>
              </a:rPr>
              <a:t>млн. рублей):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345435"/>
              </p:ext>
            </p:extLst>
          </p:nvPr>
        </p:nvGraphicFramePr>
        <p:xfrm>
          <a:off x="58214" y="1724093"/>
          <a:ext cx="8559547" cy="3179450"/>
        </p:xfrm>
        <a:graphic>
          <a:graphicData uri="http://schemas.openxmlformats.org/drawingml/2006/table">
            <a:tbl>
              <a:tblPr firstRow="1" firstCol="1" bandRow="1"/>
              <a:tblGrid>
                <a:gridCol w="2976643"/>
                <a:gridCol w="663401"/>
                <a:gridCol w="837183"/>
                <a:gridCol w="816464"/>
                <a:gridCol w="816464"/>
                <a:gridCol w="816464"/>
                <a:gridCol w="816464"/>
                <a:gridCol w="816464"/>
              </a:tblGrid>
              <a:tr h="44366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Целевой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значение 2018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2819">
                <a:tc>
                  <a:txBody>
                    <a:bodyPr/>
                    <a:lstStyle/>
                    <a:p>
                      <a:pPr marL="3048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j-lt"/>
                        </a:rPr>
                        <a:t>Доля протяженности дорожной сети </a:t>
                      </a:r>
                      <a:r>
                        <a:rPr lang="ru-RU" sz="1100" dirty="0" err="1" smtClean="0">
                          <a:latin typeface="+mj-lt"/>
                        </a:rPr>
                        <a:t>Самарско</a:t>
                      </a:r>
                      <a:r>
                        <a:rPr lang="ru-RU" sz="1100" dirty="0" smtClean="0">
                          <a:latin typeface="+mj-lt"/>
                        </a:rPr>
                        <a:t>-Тольяттинской городской агломерации, находящаяся в нормативном состоянии, %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47,1</a:t>
                      </a:r>
                      <a:endParaRPr lang="ru-RU" sz="120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3962" marR="3962" marT="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60,2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64,7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69,7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75,3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81,6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85,0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3048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j-lt"/>
                        </a:rPr>
                        <a:t>Количество мест концентрации дорожно-транспортных происшествий (аварийно-опасных участков) на дорожной сети Самарской области, %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100</a:t>
                      </a:r>
                      <a:endParaRPr lang="ru-RU" sz="120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3962" marR="3962" marT="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92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84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76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68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60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50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</a:tr>
              <a:tr h="496332">
                <a:tc>
                  <a:txBody>
                    <a:bodyPr/>
                    <a:lstStyle/>
                    <a:p>
                      <a:pPr marL="3048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Доля контрактов на осуществление дорожной деятельности, предусматривающих использование новых технологий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962" marR="3962" marT="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</a:tr>
              <a:tr h="794390">
                <a:tc>
                  <a:txBody>
                    <a:bodyPr/>
                    <a:lstStyle/>
                    <a:p>
                      <a:pPr marL="3048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Доля контрактов на осуществление дорожной деятельности, предусматривающих выполнение работ на принципах контракта жизненного цикла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962" marR="3962" marT="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Shape 435"/>
          <p:cNvSpPr/>
          <p:nvPr/>
        </p:nvSpPr>
        <p:spPr>
          <a:xfrm>
            <a:off x="546814" y="22572"/>
            <a:ext cx="8456801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НАЦИОНАЛЬНЫЙ ПРОЕКТ 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«</a:t>
            </a:r>
            <a:r>
              <a:rPr lang="ru-RU" dirty="0"/>
              <a:t>БЕЗОПАСНЫЕ И КАЧЕСТВЕННЫЕ АВТОМОБИЛЬНЫЕ </a:t>
            </a:r>
            <a:r>
              <a:rPr lang="ru-RU" dirty="0" smtClean="0"/>
              <a:t>ДОРОГИ»</a:t>
            </a:r>
            <a:endParaRPr lang="ru-RU" dirty="0"/>
          </a:p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»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253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-27384"/>
            <a:ext cx="7558609" cy="737321"/>
          </a:xfrm>
        </p:spPr>
        <p:txBody>
          <a:bodyPr>
            <a:normAutofit fontScale="90000"/>
          </a:bodyPr>
          <a:lstStyle/>
          <a:p>
            <a:r>
              <a:rPr lang="ru-RU" dirty="0"/>
              <a:t>БЕЗОПАСНЫЕ И КАЧЕСТВЕННЫЕ АВТОМОБИЛЬНЫЕ ДОРОГИ</a:t>
            </a:r>
            <a:br>
              <a:rPr lang="ru-RU" dirty="0"/>
            </a:br>
            <a:r>
              <a:rPr lang="ru-RU" dirty="0" smtClean="0"/>
              <a:t>муниципальный район Волжский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582986"/>
              </p:ext>
            </p:extLst>
          </p:nvPr>
        </p:nvGraphicFramePr>
        <p:xfrm>
          <a:off x="467545" y="900707"/>
          <a:ext cx="8262924" cy="5422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4308"/>
                <a:gridCol w="2754308"/>
                <a:gridCol w="2754308"/>
              </a:tblGrid>
              <a:tr h="5486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Ключевые</a:t>
                      </a:r>
                      <a:r>
                        <a:rPr lang="ru-RU" b="1" baseline="0" dirty="0" smtClean="0"/>
                        <a:t> мероприятия</a:t>
                      </a:r>
                      <a:endParaRPr lang="ru-RU" b="1" dirty="0" smtClean="0"/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Объем</a:t>
                      </a:r>
                      <a:r>
                        <a:rPr lang="ru-RU" b="1" baseline="0" dirty="0" smtClean="0"/>
                        <a:t> финансирования, </a:t>
                      </a:r>
                      <a:r>
                        <a:rPr lang="ru-RU" b="1" baseline="0" dirty="0" err="1" smtClean="0"/>
                        <a:t>тыс.руб</a:t>
                      </a:r>
                      <a:r>
                        <a:rPr lang="ru-RU" b="1" baseline="0" dirty="0" smtClean="0"/>
                        <a:t>. (федеральные средства)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Краткое обоснование</a:t>
                      </a:r>
                      <a:r>
                        <a:rPr lang="ru-RU" b="1" baseline="0" dirty="0" smtClean="0"/>
                        <a:t> наличия данного мероприятия в региональной составляющей НП</a:t>
                      </a:r>
                      <a:endParaRPr lang="ru-RU" b="1" dirty="0"/>
                    </a:p>
                  </a:txBody>
                  <a:tcPr/>
                </a:tc>
              </a:tr>
              <a:tr h="1115557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Ремонт покрытия проезжей части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359627,6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Приведение в нормативное состояние автомобильных дорог 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Капитальный ремонт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312656,3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Приведение в нормативное состояние автомобильных дорог 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</a:tr>
              <a:tr h="1115557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Установка быстровозводимых композитных направляющих устройств, разделяющих транспортные потоки встречных направлений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(финансирование не предусмотрено)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Снижение количества ДТП и тяжести их последствий на местных автомобильных дорогах Самарской области, запланированные к реализации в 2019 – 2024 гг.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60453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Установка дорожного знака 2.5 «Движение без остановки запрещено»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(финансирование не предусмотрено)</a:t>
                      </a:r>
                    </a:p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Снижение количества ДТП и тяжести их последствий на местных автомобильных дорогах Самарской области, запланированные к реализации в 2019 – 2024 гг.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60453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Установка инновационных технических средств организации дорожного движения (дорожных знаков 5.19.1/2) с использованием светодиодной подсветки над проезжей частью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(финансирование не предусмотрено)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Снижение количества ДТП и тяжести их последствий на местных автомобильных дорогах Самарской области, запланированные к реализации в 2019 – 2024 гг.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98590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t>24</a:t>
            </a:fld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3197" y="998639"/>
            <a:ext cx="51278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smtClean="0">
                <a:solidFill>
                  <a:prstClr val="black"/>
                </a:solidFill>
              </a:rPr>
              <a:t>1.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0" y="1402072"/>
            <a:ext cx="51278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2.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0" y="1924796"/>
            <a:ext cx="51278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3.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164507" y="744959"/>
            <a:ext cx="51275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Федеральные проекты, входящие в состав: 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10193" y="2151263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Целевые показатели:</a:t>
            </a:r>
            <a:endParaRPr lang="ru-RU" sz="1600" b="1" dirty="0">
              <a:solidFill>
                <a:srgbClr val="00B050"/>
              </a:solidFill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71868"/>
              </p:ext>
            </p:extLst>
          </p:nvPr>
        </p:nvGraphicFramePr>
        <p:xfrm>
          <a:off x="64084" y="4992674"/>
          <a:ext cx="8855918" cy="1416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6963"/>
                <a:gridCol w="818503"/>
                <a:gridCol w="999862"/>
                <a:gridCol w="999862"/>
                <a:gridCol w="1037131"/>
                <a:gridCol w="995176"/>
                <a:gridCol w="975471"/>
                <a:gridCol w="990444"/>
                <a:gridCol w="1072506"/>
              </a:tblGrid>
              <a:tr h="480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Субъект 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РФ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Уровень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софинан-сирования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2019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2021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2022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2023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2024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2019-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2024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</a:tr>
              <a:tr h="5593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j-lt"/>
                        </a:rPr>
                        <a:t>ФБ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</a:rPr>
                        <a:t>(в т.ч. межбюджетные трансферты)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95%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(ФБ)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78,564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78,564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24070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j-lt"/>
                        </a:rPr>
                        <a:t>Бюджет СО</a:t>
                      </a:r>
                      <a:endParaRPr lang="ru-RU" sz="10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5%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(ОБ)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13,706 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10,049*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12,85*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12,85*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15,550*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15,550*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80,555*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BE282341-7461-4278-8440-05D20DE090ED}"/>
              </a:ext>
            </a:extLst>
          </p:cNvPr>
          <p:cNvSpPr/>
          <p:nvPr/>
        </p:nvSpPr>
        <p:spPr>
          <a:xfrm>
            <a:off x="35496" y="4738511"/>
            <a:ext cx="26548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Ресурсы (</a:t>
            </a:r>
            <a:r>
              <a:rPr lang="ru-RU" sz="1600" b="1" dirty="0">
                <a:solidFill>
                  <a:srgbClr val="00B050"/>
                </a:solidFill>
              </a:rPr>
              <a:t>млн. рублей):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380504"/>
              </p:ext>
            </p:extLst>
          </p:nvPr>
        </p:nvGraphicFramePr>
        <p:xfrm>
          <a:off x="72081" y="2434159"/>
          <a:ext cx="8886721" cy="2311591"/>
        </p:xfrm>
        <a:graphic>
          <a:graphicData uri="http://schemas.openxmlformats.org/drawingml/2006/table">
            <a:tbl>
              <a:tblPr firstRow="1" firstCol="1" bandRow="1"/>
              <a:tblGrid>
                <a:gridCol w="3141653"/>
                <a:gridCol w="637525"/>
                <a:gridCol w="869183"/>
                <a:gridCol w="847672"/>
                <a:gridCol w="847672"/>
                <a:gridCol w="847672"/>
                <a:gridCol w="847672"/>
                <a:gridCol w="847672"/>
              </a:tblGrid>
              <a:tr h="4276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Целевой 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05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значение 2018</a:t>
                      </a:r>
                      <a:r>
                        <a:rPr lang="ru-RU" sz="105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342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Рост производительности труда на средних и крупных предприятиях базовых несырьевых отраслей экономики региона, процент к предыдущему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году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</a:rPr>
                        <a:t>101,6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102,3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103,1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03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103,8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104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77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104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104,8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5489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Количество средних и крупных предприятий базовых несырьевых отраслей экономики, вовлеченных в реализацию национального проекта, ед. нарастающим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итогом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</a:rPr>
                        <a:t>10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50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84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122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163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208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250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</a:tr>
              <a:tr h="6678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Доля предприятий от общего числа предприятий, вовлеченных в национальный проект, на которых прирост производительности труда соответствует целевым показателям, процент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</a:rPr>
                        <a:t>-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Shape 435"/>
          <p:cNvSpPr/>
          <p:nvPr/>
        </p:nvSpPr>
        <p:spPr>
          <a:xfrm>
            <a:off x="1227977" y="57280"/>
            <a:ext cx="7089990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НАЦИОНАЛЬНЫЙ ПРОЕКТ «</a:t>
            </a:r>
            <a:r>
              <a:rPr lang="ru-RU" dirty="0"/>
              <a:t>ПРОИЗВОДИТЕЛЬНОСТЬ ТРУДА И ПОДДЕРЖКА ЗАНЯТОСТИ</a:t>
            </a: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»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  <a:ea typeface="MS Mincho" pitchFamily="49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196752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223505" y="1017352"/>
            <a:ext cx="5127861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 hangingPunct="1"/>
            <a:r>
              <a:rPr lang="ru-RU" sz="1100" dirty="0"/>
              <a:t>Системные меры по повышению производительности </a:t>
            </a:r>
            <a:r>
              <a:rPr lang="ru-RU" sz="1100" dirty="0" smtClean="0"/>
              <a:t>труда</a:t>
            </a:r>
          </a:p>
          <a:p>
            <a:pPr fontAlgn="t" hangingPunct="1"/>
            <a:endParaRPr lang="ru-RU" sz="1100" dirty="0" smtClean="0"/>
          </a:p>
          <a:p>
            <a:pPr fontAlgn="t" hangingPunct="1"/>
            <a:r>
              <a:rPr lang="ru-RU" sz="1100" dirty="0" smtClean="0"/>
              <a:t>Адресная </a:t>
            </a:r>
            <a:r>
              <a:rPr lang="ru-RU" sz="1100" dirty="0"/>
              <a:t>поддержка повышения производительности труда на </a:t>
            </a:r>
            <a:r>
              <a:rPr lang="ru-RU" sz="1100" dirty="0" smtClean="0"/>
              <a:t>предприятиях</a:t>
            </a:r>
          </a:p>
          <a:p>
            <a:pPr fontAlgn="t" hangingPunct="1"/>
            <a:endParaRPr lang="ru-RU" sz="1100" dirty="0"/>
          </a:p>
          <a:p>
            <a:pPr fontAlgn="t" hangingPunct="1"/>
            <a:r>
              <a:rPr lang="ru-RU" sz="1100" dirty="0"/>
              <a:t>Поддержка занятости и повышение эффективности рынка труда для обеспечения роста производительности труда»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919" y="6420154"/>
            <a:ext cx="88840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 smtClean="0">
                <a:latin typeface="Century Gothic (Основной текст)"/>
              </a:rPr>
              <a:t>*   Объем </a:t>
            </a:r>
            <a:r>
              <a:rPr lang="ru-RU" sz="700" dirty="0">
                <a:latin typeface="Century Gothic (Основной текст)"/>
              </a:rPr>
              <a:t>финансового обеспечения с 2020 - 2024 гг. не предусмотрен Законом об областном </a:t>
            </a:r>
            <a:r>
              <a:rPr lang="ru-RU" sz="700" dirty="0" smtClean="0">
                <a:latin typeface="Century Gothic (Основной текст)"/>
              </a:rPr>
              <a:t>бюджете. </a:t>
            </a:r>
            <a:r>
              <a:rPr lang="ru-RU" sz="700" dirty="0">
                <a:latin typeface="Century Gothic (Основной текст)"/>
              </a:rPr>
              <a:t>Значения </a:t>
            </a:r>
            <a:r>
              <a:rPr lang="ru-RU" sz="700" dirty="0" smtClean="0">
                <a:latin typeface="Century Gothic (Основной текст)"/>
              </a:rPr>
              <a:t>являются </a:t>
            </a:r>
            <a:r>
              <a:rPr lang="ru-RU" sz="700" dirty="0">
                <a:latin typeface="Century Gothic (Основной текст)"/>
              </a:rPr>
              <a:t>планируемыми</a:t>
            </a:r>
            <a:r>
              <a:rPr lang="ru-RU" sz="700" dirty="0" smtClean="0">
                <a:latin typeface="Century Gothic (Основной текст)"/>
              </a:rPr>
              <a:t>, ежегодно  </a:t>
            </a:r>
            <a:r>
              <a:rPr lang="ru-RU" sz="700" dirty="0">
                <a:latin typeface="Century Gothic (Основной текст)"/>
              </a:rPr>
              <a:t>будут </a:t>
            </a:r>
            <a:r>
              <a:rPr lang="ru-RU" sz="700" dirty="0" smtClean="0">
                <a:latin typeface="Century Gothic (Основной текст)"/>
              </a:rPr>
              <a:t>вноситься </a:t>
            </a:r>
            <a:r>
              <a:rPr lang="ru-RU" sz="700" dirty="0">
                <a:latin typeface="Century Gothic (Основной текст)"/>
              </a:rPr>
              <a:t>изменения на каждый последующий финансовый год</a:t>
            </a:r>
            <a:r>
              <a:rPr lang="ru-RU" sz="700" dirty="0" smtClean="0">
                <a:latin typeface="Century Gothic (Основной текст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823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25</a:t>
            </a:fld>
            <a:endParaRPr/>
          </a:p>
        </p:txBody>
      </p:sp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251520" y="20083"/>
            <a:ext cx="8388423" cy="764705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434" name="Shape 434"/>
          <p:cNvSpPr/>
          <p:nvPr/>
        </p:nvSpPr>
        <p:spPr>
          <a:xfrm>
            <a:off x="1168146" y="908720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435" name="Shape 435"/>
          <p:cNvSpPr/>
          <p:nvPr/>
        </p:nvSpPr>
        <p:spPr>
          <a:xfrm>
            <a:off x="1568328" y="-45203"/>
            <a:ext cx="6647010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НАЦИОНАЛЬНЫЙ ПРОЕКТ 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«</a:t>
            </a:r>
            <a:r>
              <a:rPr lang="ru-RU" sz="1600" dirty="0" smtClean="0"/>
              <a:t>ПРОИЗВОДИТЕЛЬНОСТЬ ТРУДА И ПОДДЕРЖКА ЗАНЯТОСТИ</a:t>
            </a:r>
            <a:r>
              <a:rPr lang="ru-RU" alt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»</a:t>
            </a:r>
            <a:r>
              <a:rPr lang="ru-RU" sz="1600" dirty="0" smtClean="0"/>
              <a:t> </a:t>
            </a:r>
          </a:p>
          <a:p>
            <a:r>
              <a:rPr lang="ru-RU" sz="1600" dirty="0"/>
              <a:t>м</a:t>
            </a:r>
            <a:r>
              <a:rPr lang="ru-RU" sz="1600" dirty="0" smtClean="0"/>
              <a:t>униципальный район </a:t>
            </a:r>
            <a:r>
              <a:rPr lang="ru-RU" sz="1600" dirty="0"/>
              <a:t>Волжский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377225"/>
              </p:ext>
            </p:extLst>
          </p:nvPr>
        </p:nvGraphicFramePr>
        <p:xfrm>
          <a:off x="688649" y="1077564"/>
          <a:ext cx="8100894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0298"/>
                <a:gridCol w="2700298"/>
                <a:gridCol w="270029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Ключевые</a:t>
                      </a:r>
                      <a:r>
                        <a:rPr lang="ru-RU" b="1" baseline="0" dirty="0" smtClean="0"/>
                        <a:t> мероприятия в 2019 году и на 2020 – 2024 годы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Объем</a:t>
                      </a:r>
                      <a:r>
                        <a:rPr lang="ru-RU" b="1" baseline="0" dirty="0" smtClean="0"/>
                        <a:t> финансирования на 2019 год и на 2020 – 2024 годы (федеральные средства/областные средства)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Краткое обоснование</a:t>
                      </a:r>
                      <a:r>
                        <a:rPr lang="ru-RU" b="1" baseline="0" dirty="0" smtClean="0"/>
                        <a:t> наличия данного мероприятия в региональной составляющей НП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Обеспечение участия представителей МО, предприятий, расположенных на их территории, в совместных совещаниях по разъяснению условий и преимуществах участия в проекте с предприятиями – потенциальными участниками проекта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рамках основной деятельности </a:t>
                      </a:r>
                      <a:r>
                        <a:rPr lang="ru-RU" dirty="0" err="1" smtClean="0"/>
                        <a:t>Минпромторга</a:t>
                      </a:r>
                      <a:r>
                        <a:rPr lang="ru-RU" dirty="0" smtClean="0"/>
                        <a:t> СО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Информирование предприятий о</a:t>
                      </a:r>
                      <a:r>
                        <a:rPr lang="ru-RU" baseline="0" dirty="0" smtClean="0"/>
                        <a:t> возможности участия в нацпроекте</a:t>
                      </a:r>
                      <a:endParaRPr lang="ru-RU" dirty="0" smtClean="0"/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 и предоставляемых мерах государственной поддержки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3097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26</a:t>
            </a:fld>
            <a:endParaRPr/>
          </a:p>
        </p:txBody>
      </p:sp>
      <p:sp>
        <p:nvSpPr>
          <p:cNvPr id="7" name="Shape 435"/>
          <p:cNvSpPr/>
          <p:nvPr/>
        </p:nvSpPr>
        <p:spPr>
          <a:xfrm>
            <a:off x="1895927" y="57256"/>
            <a:ext cx="556818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800" dirty="0" smtClean="0"/>
              <a:t>НАИМЕНОВАНИЕ НАЦИОНАЛЬНОГО ПРОЕКТА </a:t>
            </a:r>
          </a:p>
          <a:p>
            <a:r>
              <a:rPr lang="ru-RU" sz="1800" dirty="0"/>
              <a:t>м</a:t>
            </a:r>
            <a:r>
              <a:rPr lang="ru-RU" sz="1800" dirty="0" smtClean="0"/>
              <a:t>униципальный район </a:t>
            </a:r>
            <a:r>
              <a:rPr lang="ru-RU" sz="1800" dirty="0"/>
              <a:t>Волжский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476274"/>
              </p:ext>
            </p:extLst>
          </p:nvPr>
        </p:nvGraphicFramePr>
        <p:xfrm>
          <a:off x="251520" y="1484784"/>
          <a:ext cx="8559547" cy="1449323"/>
        </p:xfrm>
        <a:graphic>
          <a:graphicData uri="http://schemas.openxmlformats.org/drawingml/2006/table">
            <a:tbl>
              <a:tblPr firstRow="1" firstCol="1" bandRow="1"/>
              <a:tblGrid>
                <a:gridCol w="2976643"/>
                <a:gridCol w="663401"/>
                <a:gridCol w="837183"/>
                <a:gridCol w="816464"/>
                <a:gridCol w="816464"/>
                <a:gridCol w="816464"/>
                <a:gridCol w="816464"/>
                <a:gridCol w="816464"/>
              </a:tblGrid>
              <a:tr h="48110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значение 2018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68220">
                <a:tc>
                  <a:txBody>
                    <a:bodyPr/>
                    <a:lstStyle/>
                    <a:p>
                      <a:pPr marL="3048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effectLst/>
                        </a:rPr>
                        <a:t>Количество средних и крупных предприятий базовых несырьевых отраслей экономики, вовлеченных в реализацию национального проекта, ед. нарастающим итогом</a:t>
                      </a:r>
                      <a:endParaRPr lang="ru-RU" sz="9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36205" y="3284984"/>
            <a:ext cx="7127911" cy="5770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ru-RU" sz="1050" dirty="0" smtClean="0"/>
              <a:t>Базовые </a:t>
            </a:r>
            <a:r>
              <a:rPr lang="ru-RU" sz="1050" dirty="0"/>
              <a:t>значения для г.о. и муниципальных образований Самарской области не устанавливались.</a:t>
            </a:r>
          </a:p>
          <a:p>
            <a:r>
              <a:rPr lang="ru-RU" sz="1050" dirty="0"/>
              <a:t> * Значения показателя в период с 2020-2024 гг. будут устанавливаться ежегодно на каждый последующий год.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83486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t>27</a:t>
            </a:fld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BB16EB14-9D62-4F07-8C97-A22564793177}"/>
              </a:ext>
            </a:extLst>
          </p:cNvPr>
          <p:cNvSpPr/>
          <p:nvPr/>
        </p:nvSpPr>
        <p:spPr>
          <a:xfrm>
            <a:off x="164505" y="827598"/>
            <a:ext cx="51275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Федеральные проекты, входящие в состав: 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BB16EB14-9D62-4F07-8C97-A22564793177}"/>
              </a:ext>
            </a:extLst>
          </p:cNvPr>
          <p:cNvSpPr/>
          <p:nvPr/>
        </p:nvSpPr>
        <p:spPr>
          <a:xfrm>
            <a:off x="25176" y="2415370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Целевые показатели:</a:t>
            </a:r>
            <a:endParaRPr lang="ru-RU" sz="1600" b="1" dirty="0">
              <a:solidFill>
                <a:srgbClr val="00B050"/>
              </a:solidFill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794499"/>
              </p:ext>
            </p:extLst>
          </p:nvPr>
        </p:nvGraphicFramePr>
        <p:xfrm>
          <a:off x="164506" y="5517232"/>
          <a:ext cx="8928993" cy="1139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942"/>
                <a:gridCol w="825257"/>
                <a:gridCol w="1008112"/>
                <a:gridCol w="1008112"/>
                <a:gridCol w="1045689"/>
                <a:gridCol w="1003388"/>
                <a:gridCol w="983520"/>
                <a:gridCol w="998617"/>
                <a:gridCol w="1081356"/>
              </a:tblGrid>
              <a:tr h="39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софинан-сирования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</a:tr>
              <a:tr h="302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Самарская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77%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316 487,8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175 341,0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230 849,3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504 632,1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526 906,1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299 561,7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2 053 778,0</a:t>
                      </a:r>
                    </a:p>
                  </a:txBody>
                  <a:tcPr marL="7620" marR="7620" marT="7620" marB="0" anchor="ctr"/>
                </a:tc>
              </a:tr>
              <a:tr h="263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111 903,5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94 936,1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94 480,2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99 770,9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109 715,1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107 031,4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617 837,2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BE282341-7461-4278-8440-05D20DE090ED}"/>
              </a:ext>
            </a:extLst>
          </p:cNvPr>
          <p:cNvSpPr/>
          <p:nvPr/>
        </p:nvSpPr>
        <p:spPr>
          <a:xfrm>
            <a:off x="177717" y="5045040"/>
            <a:ext cx="26548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Ресурсы (</a:t>
            </a:r>
            <a:r>
              <a:rPr lang="ru-RU" sz="1600" b="1" dirty="0">
                <a:solidFill>
                  <a:srgbClr val="00B050"/>
                </a:solidFill>
              </a:rPr>
              <a:t>млн. рублей):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271853"/>
              </p:ext>
            </p:extLst>
          </p:nvPr>
        </p:nvGraphicFramePr>
        <p:xfrm>
          <a:off x="177717" y="2908791"/>
          <a:ext cx="8559547" cy="2171705"/>
        </p:xfrm>
        <a:graphic>
          <a:graphicData uri="http://schemas.openxmlformats.org/drawingml/2006/table">
            <a:tbl>
              <a:tblPr firstRow="1" firstCol="1" bandRow="1"/>
              <a:tblGrid>
                <a:gridCol w="2976643"/>
                <a:gridCol w="663401"/>
                <a:gridCol w="837183"/>
                <a:gridCol w="816464"/>
                <a:gridCol w="816464"/>
                <a:gridCol w="816464"/>
                <a:gridCol w="816464"/>
                <a:gridCol w="816464"/>
              </a:tblGrid>
              <a:tr h="44366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Целевой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значение 2018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2819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Численность занятых в сфере малого и среднего предпринимательства в Самарской области, млн.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050" b="1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0,448</a:t>
                      </a:r>
                      <a:endParaRPr lang="ru-RU" sz="10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0,450</a:t>
                      </a:r>
                      <a:endParaRPr lang="ru-RU" sz="105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0,464</a:t>
                      </a:r>
                      <a:endParaRPr lang="ru-RU" sz="105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0,480</a:t>
                      </a:r>
                      <a:endParaRPr lang="ru-RU" sz="105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0,501</a:t>
                      </a:r>
                      <a:endParaRPr lang="ru-RU" sz="105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0,519</a:t>
                      </a:r>
                      <a:endParaRPr lang="ru-RU" sz="105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0,535</a:t>
                      </a:r>
                      <a:endParaRPr lang="ru-RU" sz="105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Доля малого и среднего предпринимательства в ВРП,%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24,1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24,8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25,9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27,6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29,0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30,9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32,5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</a:tr>
              <a:tr h="794390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Доля экспортеров, являющихся субъектами малого и среднего предпринимательства, включая индивидуальных предпринимателей, в общем объеме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несырьевого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экспорта,%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7,2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7,5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8,0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8,5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9,0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9,5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Shape 435"/>
          <p:cNvSpPr/>
          <p:nvPr/>
        </p:nvSpPr>
        <p:spPr>
          <a:xfrm>
            <a:off x="1479833" y="37681"/>
            <a:ext cx="776695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algn="l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800" dirty="0" smtClean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НП«МАЛОЕ </a:t>
            </a:r>
            <a:r>
              <a:rPr lang="ru-RU" altLang="ru-RU" sz="1800" dirty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И СРЕДНЕЕ ПРЕДПРИНИМАТЕЛЬСТВО И ПОДДЕРЖКА ИНДИВИДУАЛЬНОЙ ПРЕДПРИНИМАТЕЛЬСКОЙ ИНИЦИАТИВЫ»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25176" y="1166152"/>
            <a:ext cx="5127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1. «Улучшение </a:t>
            </a:r>
            <a:r>
              <a:rPr lang="ru-RU" sz="1400" b="1" kern="0" dirty="0">
                <a:solidFill>
                  <a:prstClr val="black"/>
                </a:solidFill>
              </a:rPr>
              <a:t>условий </a:t>
            </a:r>
            <a:r>
              <a:rPr lang="ru-RU" sz="1400" b="1" kern="0" dirty="0" smtClean="0">
                <a:solidFill>
                  <a:prstClr val="black"/>
                </a:solidFill>
              </a:rPr>
              <a:t>ведения предпринимательской деятельности»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32115" y="1695629"/>
            <a:ext cx="4047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2. «Акселерация </a:t>
            </a:r>
            <a:r>
              <a:rPr lang="ru-RU" sz="1400" b="1" kern="0" dirty="0">
                <a:solidFill>
                  <a:prstClr val="black"/>
                </a:solidFill>
              </a:rPr>
              <a:t>субъектов </a:t>
            </a:r>
            <a:endParaRPr lang="ru-RU" sz="1400" b="1" kern="0" dirty="0" smtClean="0">
              <a:solidFill>
                <a:prstClr val="black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малого </a:t>
            </a:r>
            <a:r>
              <a:rPr lang="ru-RU" sz="1400" b="1" kern="0" dirty="0">
                <a:solidFill>
                  <a:prstClr val="black"/>
                </a:solidFill>
              </a:rPr>
              <a:t>и среднего предпринимательства»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5119705" y="1035415"/>
            <a:ext cx="38775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3. «Расширение доступа субъектов </a:t>
            </a:r>
            <a:r>
              <a:rPr lang="ru-RU" sz="1400" b="1" kern="0" dirty="0">
                <a:solidFill>
                  <a:prstClr val="black"/>
                </a:solidFill>
              </a:rPr>
              <a:t>МСП к финансовым ресурсам, в том </a:t>
            </a:r>
            <a:r>
              <a:rPr lang="ru-RU" sz="1400" b="1" kern="0" dirty="0" smtClean="0">
                <a:solidFill>
                  <a:prstClr val="black"/>
                </a:solidFill>
              </a:rPr>
              <a:t>числе </a:t>
            </a:r>
            <a:r>
              <a:rPr lang="ru-RU" sz="1400" b="1" kern="0" dirty="0">
                <a:solidFill>
                  <a:prstClr val="black"/>
                </a:solidFill>
              </a:rPr>
              <a:t>к льготному </a:t>
            </a:r>
            <a:r>
              <a:rPr lang="ru-RU" sz="1400" b="1" kern="0" dirty="0" smtClean="0">
                <a:solidFill>
                  <a:prstClr val="black"/>
                </a:solidFill>
              </a:rPr>
              <a:t>финансированию»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5119705" y="1676706"/>
            <a:ext cx="38775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4. «Создание </a:t>
            </a:r>
            <a:r>
              <a:rPr lang="ru-RU" sz="1400" b="1" kern="0" dirty="0">
                <a:solidFill>
                  <a:prstClr val="black"/>
                </a:solidFill>
              </a:rPr>
              <a:t>системы </a:t>
            </a:r>
            <a:r>
              <a:rPr lang="ru-RU" sz="1400" b="1" kern="0" dirty="0" smtClean="0">
                <a:solidFill>
                  <a:prstClr val="black"/>
                </a:solidFill>
              </a:rPr>
              <a:t>поддержки </a:t>
            </a:r>
            <a:r>
              <a:rPr lang="ru-RU" sz="1400" b="1" kern="0" dirty="0">
                <a:solidFill>
                  <a:prstClr val="black"/>
                </a:solidFill>
              </a:rPr>
              <a:t>фермеров и развитие </a:t>
            </a:r>
            <a:r>
              <a:rPr lang="ru-RU" sz="1400" b="1" kern="0" dirty="0" smtClean="0">
                <a:solidFill>
                  <a:prstClr val="black"/>
                </a:solidFill>
              </a:rPr>
              <a:t>сельской кооперации»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5119704" y="2358277"/>
            <a:ext cx="41270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5. «Популяризация предпринимательства»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56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  <p:sp>
        <p:nvSpPr>
          <p:cNvPr id="7" name="Shape 435"/>
          <p:cNvSpPr/>
          <p:nvPr/>
        </p:nvSpPr>
        <p:spPr>
          <a:xfrm>
            <a:off x="736453" y="43112"/>
            <a:ext cx="828092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algn="l"/>
            <a:r>
              <a:rPr lang="ru-RU" altLang="ru-RU" sz="1600" dirty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НП«МАЛОЕ И СРЕДНЕЕ ПРЕДПРИНИМАТЕЛЬСТВО И ПОДДЕРЖКА ИНДИВИДУАЛЬНОЙ ПРЕДПРИНИМАТЕЛЬСКОЙ ИНИЦИАТИВЫ» </a:t>
            </a:r>
            <a:r>
              <a:rPr lang="ru-RU" sz="1600" dirty="0" err="1"/>
              <a:t>мр</a:t>
            </a:r>
            <a:r>
              <a:rPr lang="ru-RU" sz="1600" dirty="0"/>
              <a:t> Волжский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010423"/>
              </p:ext>
            </p:extLst>
          </p:nvPr>
        </p:nvGraphicFramePr>
        <p:xfrm>
          <a:off x="49639" y="764704"/>
          <a:ext cx="8967734" cy="5820136"/>
        </p:xfrm>
        <a:graphic>
          <a:graphicData uri="http://schemas.openxmlformats.org/drawingml/2006/table">
            <a:tbl>
              <a:tblPr firstRow="1" firstCol="1" bandRow="1"/>
              <a:tblGrid>
                <a:gridCol w="5909101"/>
                <a:gridCol w="504056"/>
                <a:gridCol w="504056"/>
                <a:gridCol w="504056"/>
                <a:gridCol w="576064"/>
                <a:gridCol w="504056"/>
                <a:gridCol w="466345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Показатель</a:t>
                      </a:r>
                      <a:endParaRPr lang="ru-RU" sz="1050" b="1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2019 г. </a:t>
                      </a:r>
                      <a:endParaRPr lang="ru-RU" sz="1050" b="1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2020 г.</a:t>
                      </a:r>
                      <a:endParaRPr lang="ru-RU" sz="1050" b="1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2021 г.</a:t>
                      </a:r>
                      <a:endParaRPr lang="ru-RU" sz="1050" b="1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2022 г.</a:t>
                      </a:r>
                      <a:endParaRPr lang="ru-RU" sz="1050" b="1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2023 г.</a:t>
                      </a:r>
                      <a:endParaRPr lang="ru-RU" sz="1050" b="1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2024 г.</a:t>
                      </a:r>
                      <a:endParaRPr lang="ru-RU" sz="1050" b="1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Прирост численности занятых в сфере МСП на уровне МО (человек) до 2024 года, в том числе за счет легализации</a:t>
                      </a:r>
                      <a:endParaRPr lang="ru-RU" sz="1200" dirty="0">
                        <a:effectLst/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Прирост численности занятых в сфере МСП за счет легализации теневого сектора экономики</a:t>
                      </a:r>
                      <a:endParaRPr lang="ru-RU" sz="1200" dirty="0">
                        <a:effectLst/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Helvetica" panose="020B0604020202020204" pitchFamily="34" charset="0"/>
                        </a:rPr>
                        <a:t>-</a:t>
                      </a:r>
                      <a:endParaRPr lang="ru-RU" sz="1200" dirty="0" smtClean="0">
                        <a:effectLst/>
                        <a:latin typeface="+mn-lt"/>
                        <a:ea typeface="Times New Roman"/>
                        <a:cs typeface="Helvetica" panose="020B0604020202020204" pitchFamily="34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Количество </a:t>
                      </a:r>
                      <a:r>
                        <a:rPr lang="ru-RU" sz="1200" dirty="0" err="1"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самозанятых</a:t>
                      </a:r>
                      <a:r>
                        <a:rPr lang="ru-RU" sz="1200" dirty="0"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 граждан, зафиксировавших свой статус с учетом введения налогового режима для </a:t>
                      </a:r>
                      <a:r>
                        <a:rPr lang="ru-RU" sz="1200" dirty="0" err="1"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самозанятых</a:t>
                      </a:r>
                      <a:r>
                        <a:rPr lang="ru-RU" sz="1200" dirty="0"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, человек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Helvetica" panose="020B0604020202020204" pitchFamily="34" charset="0"/>
                        </a:rPr>
                        <a:t>-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Helvetica" panose="020B0604020202020204" pitchFamily="34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294802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Количество СМСП, отвечающих требованиям и условиям оказания финансовой поддержки (</a:t>
                      </a:r>
                      <a:r>
                        <a:rPr lang="ru-RU" sz="1200" dirty="0" err="1" smtClean="0"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микрозаймы</a:t>
                      </a:r>
                      <a:r>
                        <a:rPr lang="ru-RU" sz="1200" dirty="0" smtClean="0"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 и поручительства), направленных в МЭР СО (АО «ГФСО»), ед.</a:t>
                      </a:r>
                      <a:endParaRPr lang="ru-RU" sz="1200" dirty="0">
                        <a:effectLst/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Количество субъектов МСП и </a:t>
                      </a:r>
                      <a:r>
                        <a:rPr lang="ru-RU" sz="1200" dirty="0" err="1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самозанятых</a:t>
                      </a:r>
                      <a:r>
                        <a:rPr lang="ru-RU" sz="12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граждан, получивших поддержку в рамках федерального проекта, человек</a:t>
                      </a:r>
                      <a:endParaRPr lang="ru-RU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3048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Количество субъектов МСП, выведенных на экспорт при поддержке центров (агентств) координации поддержки экспортно-ориентированных субъектов МСП, ед.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Создание индустриальных  (промышленных) парков в целях обеспечения льготного доступа субъектов МСП к производственным площадям и помещениям на территории Самарской области, ед.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173241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Количество физических лиц-участников ФП "Популяризация предпринимательства", человек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352028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Количество обученных основам ведения бизнеса, финансовой грамотности и иным навыкам предпринимательской деятельности, человек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Количество вновь созданных субъектов МСП по итогам реализации ФП "Популяризация предпринимательства", ед.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296044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Количество физических лиц - участников федерального проекта, занятых в сфере малого и среднего предпринимательства, по итогам участия в федеральном проект, человек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296044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Количество вовлеченных в субъекты МСП, осуществляющих деятельность в сфере сельского хозяйства, человек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296044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Количество принятых членов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СПоК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(кроме кредитных) из числа субъектов МСП, включая ЛПХ и К(Ф)Х, в году предоставления господдержки, единиц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5074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t>29</a:t>
            </a:fld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-36512" y="998639"/>
            <a:ext cx="51278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1</a:t>
            </a:r>
            <a:r>
              <a:rPr lang="ru-RU" sz="1400" b="1" dirty="0">
                <a:solidFill>
                  <a:prstClr val="black"/>
                </a:solidFill>
              </a:rPr>
              <a:t>. Промышленный экспорт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-36512" y="1196752"/>
            <a:ext cx="51278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2</a:t>
            </a:r>
            <a:r>
              <a:rPr lang="ru-RU" sz="1400" b="1" dirty="0">
                <a:solidFill>
                  <a:prstClr val="black"/>
                </a:solidFill>
              </a:rPr>
              <a:t>. Экспорт продукции АПК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2738421" y="1196752"/>
            <a:ext cx="5127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</a:rPr>
              <a:t>4</a:t>
            </a:r>
            <a:r>
              <a:rPr lang="ru-RU" sz="1400" b="1" kern="0" dirty="0" smtClean="0">
                <a:solidFill>
                  <a:prstClr val="black"/>
                </a:solidFill>
              </a:rPr>
              <a:t>. </a:t>
            </a:r>
            <a:r>
              <a:rPr lang="ru-RU" sz="1400" b="1" dirty="0"/>
              <a:t>Системные меры международной кооперации и экспорта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164507" y="744959"/>
            <a:ext cx="51275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Федеральные проекты, входящие в состав: 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25176" y="1484784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Целевые показатели:</a:t>
            </a:r>
            <a:endParaRPr lang="ru-RU" sz="1600" b="1" dirty="0">
              <a:solidFill>
                <a:srgbClr val="00B050"/>
              </a:solidFill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383933"/>
              </p:ext>
            </p:extLst>
          </p:nvPr>
        </p:nvGraphicFramePr>
        <p:xfrm>
          <a:off x="107504" y="5445210"/>
          <a:ext cx="8928993" cy="1139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942"/>
                <a:gridCol w="825257"/>
                <a:gridCol w="1008112"/>
                <a:gridCol w="1008112"/>
                <a:gridCol w="1045689"/>
                <a:gridCol w="1003388"/>
                <a:gridCol w="983520"/>
                <a:gridCol w="998617"/>
                <a:gridCol w="1081356"/>
              </a:tblGrid>
              <a:tr h="39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софинан-сирования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</a:tr>
              <a:tr h="302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Самарская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66%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116,3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153,2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126,4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395,9</a:t>
                      </a:r>
                    </a:p>
                  </a:txBody>
                  <a:tcPr marL="9525" marR="9525" marT="9525" marB="0" anchor="b"/>
                </a:tc>
              </a:tr>
              <a:tr h="263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34%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62,6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58,3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00" b="0" i="0" u="none" strike="noStrike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00" b="0" i="0" u="none" strike="noStrike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202,9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BE282341-7461-4278-8440-05D20DE090ED}"/>
              </a:ext>
            </a:extLst>
          </p:cNvPr>
          <p:cNvSpPr/>
          <p:nvPr/>
        </p:nvSpPr>
        <p:spPr>
          <a:xfrm>
            <a:off x="107504" y="3758147"/>
            <a:ext cx="26548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Ресурсы (млн. рублей):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813342"/>
              </p:ext>
            </p:extLst>
          </p:nvPr>
        </p:nvGraphicFramePr>
        <p:xfrm>
          <a:off x="177717" y="1849429"/>
          <a:ext cx="8559547" cy="1921585"/>
        </p:xfrm>
        <a:graphic>
          <a:graphicData uri="http://schemas.openxmlformats.org/drawingml/2006/table">
            <a:tbl>
              <a:tblPr firstRow="1" firstCol="1" bandRow="1"/>
              <a:tblGrid>
                <a:gridCol w="2976643"/>
                <a:gridCol w="663401"/>
                <a:gridCol w="837183"/>
                <a:gridCol w="816464"/>
                <a:gridCol w="816464"/>
                <a:gridCol w="816464"/>
                <a:gridCol w="816464"/>
                <a:gridCol w="816464"/>
              </a:tblGrid>
              <a:tr h="44366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Целевой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значение 2018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2819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Объем экспорта конкурентоспособной промышленной продукции в Самарской области, млрд. долл. США</a:t>
                      </a:r>
                      <a:endParaRPr lang="ru-RU" sz="10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2,186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2,72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2,82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2,90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3,01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3,13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3,26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174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Объем экспорта продукции АПК, млн. долл. США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179,4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190,0</a:t>
                      </a:r>
                      <a:endParaRPr lang="ru-RU" sz="105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201,0</a:t>
                      </a:r>
                      <a:endParaRPr lang="ru-RU" sz="105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212,0</a:t>
                      </a:r>
                      <a:endParaRPr lang="ru-RU" sz="105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224,0</a:t>
                      </a:r>
                      <a:endParaRPr lang="ru-RU" sz="105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236,0</a:t>
                      </a:r>
                      <a:endParaRPr lang="ru-RU" sz="105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250,0</a:t>
                      </a:r>
                      <a:endParaRPr lang="ru-RU" sz="105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</a:tr>
              <a:tr h="184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Объем экспорта услуг, млн. долларов 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США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552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599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646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693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741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870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</a:rPr>
                        <a:t>Прирост количества компаний-экспортеров из числа МСП по итогам внедрения Регионального экспортного стандарта 2.0 к 2018 году,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75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Shape 435"/>
          <p:cNvSpPr/>
          <p:nvPr/>
        </p:nvSpPr>
        <p:spPr>
          <a:xfrm>
            <a:off x="1883718" y="44624"/>
            <a:ext cx="5782991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НАЦИОНАЛЬНЫЙ ПРОЕКТ «</a:t>
            </a:r>
            <a:r>
              <a:rPr lang="ru-RU" dirty="0"/>
              <a:t>Международная</a:t>
            </a:r>
            <a:br>
              <a:rPr lang="ru-RU" dirty="0"/>
            </a:br>
            <a:r>
              <a:rPr lang="ru-RU" dirty="0"/>
              <a:t>кооперация и экспорт</a:t>
            </a: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»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  <a:ea typeface="MS Mincho" pitchFamily="49" charset="-128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2738421" y="980728"/>
            <a:ext cx="51278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3. </a:t>
            </a:r>
            <a:r>
              <a:rPr lang="ru-RU" sz="1400" b="1" dirty="0"/>
              <a:t>Экспорт услуг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167472"/>
              </p:ext>
            </p:extLst>
          </p:nvPr>
        </p:nvGraphicFramePr>
        <p:xfrm>
          <a:off x="143722" y="4096701"/>
          <a:ext cx="8928993" cy="1139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942"/>
                <a:gridCol w="825257"/>
                <a:gridCol w="1008112"/>
                <a:gridCol w="1008112"/>
                <a:gridCol w="1045689"/>
                <a:gridCol w="1003388"/>
                <a:gridCol w="983520"/>
                <a:gridCol w="998617"/>
                <a:gridCol w="1081356"/>
              </a:tblGrid>
              <a:tr h="39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софинан-сирования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</a:tr>
              <a:tr h="302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Самарская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422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329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234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1498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</a:tr>
              <a:tr h="263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</a:tr>
            </a:tbl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3203848" y="3796510"/>
            <a:ext cx="27859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1</a:t>
            </a:r>
            <a:r>
              <a:rPr lang="ru-RU" sz="1400" b="1" dirty="0">
                <a:solidFill>
                  <a:prstClr val="black"/>
                </a:solidFill>
              </a:rPr>
              <a:t>. Промышленный экспорт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3203848" y="5147928"/>
            <a:ext cx="27927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2</a:t>
            </a:r>
            <a:r>
              <a:rPr lang="ru-RU" sz="1400" b="1" dirty="0">
                <a:solidFill>
                  <a:prstClr val="black"/>
                </a:solidFill>
              </a:rPr>
              <a:t>. Экспорт продукции АПК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15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251520" y="20083"/>
            <a:ext cx="8388423" cy="764705"/>
          </a:xfrm>
          <a:prstGeom prst="rect">
            <a:avLst/>
          </a:prstGeom>
        </p:spPr>
        <p:txBody>
          <a:bodyPr/>
          <a:lstStyle/>
          <a:p>
            <a:r>
              <a:rPr dirty="0"/>
              <a:t> </a:t>
            </a:r>
          </a:p>
        </p:txBody>
      </p:sp>
      <p:sp>
        <p:nvSpPr>
          <p:cNvPr id="434" name="Shape 434"/>
          <p:cNvSpPr/>
          <p:nvPr/>
        </p:nvSpPr>
        <p:spPr>
          <a:xfrm>
            <a:off x="1168146" y="908720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610573"/>
              </p:ext>
            </p:extLst>
          </p:nvPr>
        </p:nvGraphicFramePr>
        <p:xfrm>
          <a:off x="251520" y="981075"/>
          <a:ext cx="8785745" cy="55934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2408"/>
                <a:gridCol w="2088232"/>
                <a:gridCol w="3025105"/>
              </a:tblGrid>
              <a:tr h="86399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Ключевые</a:t>
                      </a:r>
                      <a:r>
                        <a:rPr lang="ru-RU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мероприятия</a:t>
                      </a:r>
                      <a:endParaRPr lang="ru-RU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финансирования на 2019 год (федеральные средства/областные средства)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Краткое обоснование</a:t>
                      </a:r>
                      <a:r>
                        <a:rPr lang="ru-RU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наличия данного мероприятия в региональной составляющей НП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 Плана  мероприятий, направленных на стимулирование рождаемости  на  территории муниципального образования</a:t>
                      </a:r>
                      <a:endParaRPr lang="ru-RU" sz="8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предусмотрено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повышения информированности населения о порядке предоставления мер социальной поддержки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Принятие дополнительных финансовых мер социальной поддержки, направленных на стимулирование рождаемости и многодетность (исходя из возможности муниципалитета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8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предусмотрено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Создания условий для развития направления «Серебряные волонтеры», привлечение волонтеров серебряного возраста к организации различных мероприятий, добровольческих акций</a:t>
                      </a:r>
                      <a:endParaRPr lang="ru-RU" sz="8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предусмотрено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условий для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активного долголетия</a:t>
                      </a:r>
                      <a:endParaRPr lang="ru-RU" sz="8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Строительс </a:t>
                      </a:r>
                      <a:r>
                        <a:rPr lang="ru-RU" sz="8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тво</a:t>
                      </a:r>
                      <a:r>
                        <a:rPr lang="ru-RU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  детского  сада на 250 мест в </a:t>
                      </a:r>
                      <a:r>
                        <a:rPr lang="ru-RU" sz="8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п.г.т</a:t>
                      </a:r>
                      <a:r>
                        <a:rPr lang="ru-RU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. Смышляевка м.р.Волжский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ФБ- 56 658,47  тыс. руб.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ОБ - 107 745,79 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Создание дополнительно 250 мест для детей дошкольного возраста, в том числе 80 мест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для детей ясельного возраста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7337">
                <a:tc>
                  <a:txBody>
                    <a:bodyPr/>
                    <a:lstStyle/>
                    <a:p>
                      <a:r>
                        <a:rPr lang="ru-RU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Строительство  детского сад а на 250 мест на ул. </a:t>
                      </a:r>
                      <a:r>
                        <a:rPr lang="ru-RU" sz="8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Народная,п.г.т</a:t>
                      </a:r>
                      <a:r>
                        <a:rPr lang="ru-RU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. </a:t>
                      </a:r>
                      <a:r>
                        <a:rPr lang="ru-RU" sz="8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Стройкерамика</a:t>
                      </a:r>
                      <a:r>
                        <a:rPr lang="ru-RU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м.р.Волжский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ФБ  - 86 679,47 тыс. руб.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ОБ - 52 375,76 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Создание дополнительно 250 мест для детей дошкольного возраста, в том числе 80 мест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для детей ясельного возраста</a:t>
                      </a:r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7337">
                <a:tc>
                  <a:txBody>
                    <a:bodyPr/>
                    <a:lstStyle/>
                    <a:p>
                      <a:r>
                        <a:rPr lang="ru-RU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Строительство детского  сада  на 150 мест в </a:t>
                      </a:r>
                      <a:r>
                        <a:rPr lang="ru-RU" sz="8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с.Курумоч</a:t>
                      </a:r>
                      <a:r>
                        <a:rPr lang="ru-RU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м.р.Волжский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ФБ -   33 117,12 тыс. руб.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ОБ  - 102 802,74  тыс. руб.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Создание дополнительно 150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мест для детей дошкольного возраста, в том числе 30 мест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для детей ясельного возраста</a:t>
                      </a:r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Строительство  детского сада общеразвивающего вида на 294 места с бассейном, расположенный по адресу: Самарская область, Волжский район, сельское поселение Черноречье, микрорайон Южный город 6 очередь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ФБ - 91 744,63  тыс. руб.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ОБ  - 72 016,34  тыс. руб.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Создание дополнительно 294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места  для детей дошкольного возраста, в том числе 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63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места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для детей ясельного возраста</a:t>
                      </a:r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Строительство детского сада в </a:t>
                      </a:r>
                      <a:r>
                        <a:rPr lang="ru-RU" sz="800" dirty="0" err="1" smtClean="0">
                          <a:solidFill>
                            <a:schemeClr val="tx1"/>
                          </a:solidFill>
                        </a:rPr>
                        <a:t>мкр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 Южный город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ФБ – 208518,9 тыс. руб.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ОБ  -  33945,21 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Создание дополнительно 294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места  для детей дошкольного возраста, в том числе 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63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места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для детей ясельного возраста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Проектирование и строительство </a:t>
                      </a:r>
                      <a:r>
                        <a:rPr lang="ru-RU" sz="800" dirty="0" err="1" smtClean="0">
                          <a:solidFill>
                            <a:schemeClr val="tx1"/>
                          </a:solidFill>
                        </a:rPr>
                        <a:t>лыжероллерной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трассы для учебно-спортивного центра "Чайка" в муниципальном районе Волжский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ФБ 199, 89 млн. руб.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ОБ 212,44 млн. руб.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(финансирование 2019-2022 годы)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Обеспечение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условий для подготовки спортивного резерва по лыжным гонкам, увеличение уровня обеспеченности спортивными сооружениями, создание условий для населения для занятия физической культурой и спортом.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Устройство 3-х  универсальных спортивных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площадок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ОБ 18 млн. руб.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Увеличение уровня обеспеченности спортивными сооружениями, создание условий для населения для занятия физической культурой и спортом.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hape 435"/>
          <p:cNvSpPr/>
          <p:nvPr/>
        </p:nvSpPr>
        <p:spPr>
          <a:xfrm>
            <a:off x="683568" y="57256"/>
            <a:ext cx="8352928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600" dirty="0"/>
              <a:t>Национальный проект </a:t>
            </a:r>
            <a:r>
              <a:rPr lang="ru-RU" sz="1600" dirty="0" smtClean="0"/>
              <a:t>«Демография»</a:t>
            </a:r>
          </a:p>
          <a:p>
            <a:r>
              <a:rPr lang="ru-RU" sz="1600" dirty="0" smtClean="0"/>
              <a:t>муниципальный район Волжский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029931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30</a:t>
            </a:fld>
            <a:endParaRPr/>
          </a:p>
        </p:txBody>
      </p:sp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251520" y="20083"/>
            <a:ext cx="8388423" cy="764705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434" name="Shape 434"/>
          <p:cNvSpPr/>
          <p:nvPr/>
        </p:nvSpPr>
        <p:spPr>
          <a:xfrm>
            <a:off x="1168146" y="908720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435" name="Shape 435"/>
          <p:cNvSpPr/>
          <p:nvPr/>
        </p:nvSpPr>
        <p:spPr>
          <a:xfrm>
            <a:off x="1591373" y="-99392"/>
            <a:ext cx="617733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800" dirty="0"/>
              <a:t>«</a:t>
            </a:r>
            <a:r>
              <a:rPr lang="ru-RU" sz="1800" dirty="0" smtClean="0"/>
              <a:t>Международная кооперация </a:t>
            </a:r>
            <a:r>
              <a:rPr lang="ru-RU" sz="1800" dirty="0"/>
              <a:t>и экспорт»</a:t>
            </a:r>
            <a:endParaRPr lang="ru-RU" sz="1800" dirty="0" smtClean="0"/>
          </a:p>
          <a:p>
            <a:r>
              <a:rPr lang="ru-RU" sz="1800" dirty="0" smtClean="0">
                <a:solidFill>
                  <a:schemeClr val="bg1"/>
                </a:solidFill>
              </a:rPr>
              <a:t>для всех муниципальных  районов за исключением </a:t>
            </a:r>
          </a:p>
          <a:p>
            <a:r>
              <a:rPr lang="ru-RU" sz="1800" dirty="0" err="1" smtClean="0">
                <a:solidFill>
                  <a:schemeClr val="bg1"/>
                </a:solidFill>
              </a:rPr>
              <a:t>Безенчукского</a:t>
            </a:r>
            <a:r>
              <a:rPr lang="ru-RU" sz="1800" dirty="0" smtClean="0">
                <a:solidFill>
                  <a:schemeClr val="bg1"/>
                </a:solidFill>
              </a:rPr>
              <a:t>, Приволжского и </a:t>
            </a:r>
            <a:r>
              <a:rPr lang="ru-RU" sz="1800" dirty="0" err="1" smtClean="0">
                <a:solidFill>
                  <a:schemeClr val="bg1"/>
                </a:solidFill>
              </a:rPr>
              <a:t>Сызранского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500556"/>
              </p:ext>
            </p:extLst>
          </p:nvPr>
        </p:nvGraphicFramePr>
        <p:xfrm>
          <a:off x="688649" y="1077564"/>
          <a:ext cx="8100894" cy="5127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3351"/>
                <a:gridCol w="2232248"/>
                <a:gridCol w="1985295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+mn-lt"/>
                        </a:rPr>
                        <a:t>Ключевые</a:t>
                      </a:r>
                      <a:r>
                        <a:rPr lang="ru-RU" sz="1200" b="1" baseline="0" dirty="0" smtClean="0">
                          <a:latin typeface="+mn-lt"/>
                        </a:rPr>
                        <a:t> мероприятия</a:t>
                      </a:r>
                      <a:endParaRPr lang="ru-RU" sz="1200" b="1" dirty="0" smtClean="0">
                        <a:latin typeface="+mn-lt"/>
                      </a:endParaRPr>
                    </a:p>
                    <a:p>
                      <a:pPr algn="ctr"/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Объем</a:t>
                      </a:r>
                      <a:r>
                        <a:rPr lang="ru-RU" sz="1200" b="1" baseline="0" dirty="0" smtClean="0">
                          <a:latin typeface="+mn-lt"/>
                        </a:rPr>
                        <a:t> финансирования (федеральные средства/областные средства)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Краткое обоснование</a:t>
                      </a:r>
                      <a:r>
                        <a:rPr lang="ru-RU" sz="1200" b="1" baseline="0" dirty="0" smtClean="0">
                          <a:latin typeface="+mn-lt"/>
                        </a:rPr>
                        <a:t> наличия данного мероприятия в региональной составляющей НП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Совершенствование структуры посевных площадей в сторону увеличения доли экспортно ориентированной продукции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В рамках существующих</a:t>
                      </a:r>
                      <a:r>
                        <a:rPr lang="ru-RU" sz="1200" baseline="0" dirty="0" smtClean="0">
                          <a:latin typeface="+mn-lt"/>
                        </a:rPr>
                        <a:t> мероприятий  Государственной программы  «Развитие сельского хозяйства и регулирования рынков сельскохозяйственной продукции, сырья и продовольствия Самарской области на 2014 - 2021 годы» 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Выполнение комплекса мероприятий  позволит обеспечить</a:t>
                      </a:r>
                      <a:r>
                        <a:rPr lang="ru-RU" sz="1200" baseline="0" dirty="0" smtClean="0">
                          <a:latin typeface="+mn-lt"/>
                        </a:rPr>
                        <a:t> выполнение показателя по объему экспорта продукции АПК, установленного Самарской области Министерством сельского хозяйства Российской Федерации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4643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Ввод в оборот неиспользуемых земель и повышение интенсивности производства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2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Создание условий для реализации экспортно ориентированных инвестиционных проектов на территории муниципальных районов (подбор инвестиционных площадок, содействие в обеспечении объектов транспортно – инженерной инфраструктурой)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7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Реализация мероприятий по развитию мелиорации земель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Предусмотрено 460,3 млн. рублей, из них федеральный бюджет – 395,9 млн. рублей, областной бюджет – 64,4 млн. рублей.</a:t>
                      </a: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Реализация мероприятий по борьбе с карантинными сорняками за счет средств областного бюджета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 областном бюджете</a:t>
                      </a:r>
                    </a:p>
                    <a:p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предусмотрено 51,3 млн. рублей.</a:t>
                      </a: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7186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31</a:t>
            </a:fld>
            <a:endParaRPr/>
          </a:p>
        </p:txBody>
      </p:sp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251520" y="20083"/>
            <a:ext cx="8388423" cy="764705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434" name="Shape 434"/>
          <p:cNvSpPr/>
          <p:nvPr/>
        </p:nvSpPr>
        <p:spPr>
          <a:xfrm>
            <a:off x="1168146" y="908720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435" name="Shape 435"/>
          <p:cNvSpPr/>
          <p:nvPr/>
        </p:nvSpPr>
        <p:spPr>
          <a:xfrm>
            <a:off x="2214929" y="57256"/>
            <a:ext cx="493019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800" dirty="0" smtClean="0"/>
              <a:t>«Международная кооперация и экспорт»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для всех муниципальных образований</a:t>
            </a:r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233308"/>
              </p:ext>
            </p:extLst>
          </p:nvPr>
        </p:nvGraphicFramePr>
        <p:xfrm>
          <a:off x="688649" y="1077564"/>
          <a:ext cx="8100894" cy="34643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3351"/>
                <a:gridCol w="2232248"/>
                <a:gridCol w="1985295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+mn-lt"/>
                        </a:rPr>
                        <a:t>Ключевые</a:t>
                      </a:r>
                      <a:r>
                        <a:rPr lang="ru-RU" sz="1200" b="1" baseline="0" dirty="0" smtClean="0">
                          <a:latin typeface="+mn-lt"/>
                        </a:rPr>
                        <a:t> мероприятия</a:t>
                      </a:r>
                      <a:endParaRPr lang="ru-RU" sz="1200" b="1" dirty="0" smtClean="0">
                        <a:latin typeface="+mn-lt"/>
                      </a:endParaRPr>
                    </a:p>
                    <a:p>
                      <a:pPr algn="ctr"/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Объем</a:t>
                      </a:r>
                      <a:r>
                        <a:rPr lang="ru-RU" sz="1200" b="1" baseline="0" dirty="0" smtClean="0">
                          <a:latin typeface="+mn-lt"/>
                        </a:rPr>
                        <a:t> финансирования  (федеральные средства/областные средства)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Краткое обоснование</a:t>
                      </a:r>
                      <a:r>
                        <a:rPr lang="ru-RU" sz="1200" b="1" baseline="0" dirty="0" smtClean="0">
                          <a:latin typeface="+mn-lt"/>
                        </a:rPr>
                        <a:t> наличия данного мероприятия в региональной составляющей НП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Информирование экспортеров об актуальных мерах поддержки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Финансирование не предусмотрено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Выполнение комплекса мероприятий  позволит обеспечить</a:t>
                      </a:r>
                      <a:r>
                        <a:rPr lang="ru-RU" sz="1200" baseline="0" dirty="0" smtClean="0">
                          <a:latin typeface="+mn-lt"/>
                        </a:rPr>
                        <a:t> </a:t>
                      </a: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выполнение показателя по объему экспорта </a:t>
                      </a:r>
                      <a:r>
                        <a:rPr lang="ru-RU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несырьевых</a:t>
                      </a: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неэнергетических товаров</a:t>
                      </a: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</a:tr>
              <a:tr h="4643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Содействие в подготовке и проведении образовательных семинаров для </a:t>
                      </a:r>
                      <a:r>
                        <a:rPr lang="ru-RU" sz="1200" dirty="0" err="1" smtClean="0">
                          <a:latin typeface="+mn-lt"/>
                        </a:rPr>
                        <a:t>экспортно</a:t>
                      </a:r>
                      <a:r>
                        <a:rPr lang="ru-RU" sz="1200" dirty="0" smtClean="0">
                          <a:latin typeface="+mn-lt"/>
                        </a:rPr>
                        <a:t> ориентированных компаний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2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Выявление барьеров в части развития экспортной деятельности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7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Выявление потенциальных экспортеров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7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Содействие в реализации мер поддержки экспортеров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1624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32</a:t>
            </a:fld>
            <a:endParaRPr/>
          </a:p>
        </p:txBody>
      </p:sp>
      <p:sp>
        <p:nvSpPr>
          <p:cNvPr id="7" name="Shape 435"/>
          <p:cNvSpPr/>
          <p:nvPr/>
        </p:nvSpPr>
        <p:spPr>
          <a:xfrm>
            <a:off x="1895927" y="57256"/>
            <a:ext cx="556818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800" dirty="0" smtClean="0"/>
              <a:t>НАИМЕНОВАНИЕ НАЦИОНАЛЬНОГО ПРОЕКТА </a:t>
            </a:r>
          </a:p>
          <a:p>
            <a:r>
              <a:rPr lang="ru-RU" sz="1800" dirty="0"/>
              <a:t>м</a:t>
            </a:r>
            <a:r>
              <a:rPr lang="ru-RU" sz="1800" dirty="0" smtClean="0"/>
              <a:t>униципальный район Волжский</a:t>
            </a:r>
            <a:endParaRPr lang="ru-RU" sz="18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632429"/>
              </p:ext>
            </p:extLst>
          </p:nvPr>
        </p:nvGraphicFramePr>
        <p:xfrm>
          <a:off x="251520" y="2132856"/>
          <a:ext cx="8559547" cy="970019"/>
        </p:xfrm>
        <a:graphic>
          <a:graphicData uri="http://schemas.openxmlformats.org/drawingml/2006/table">
            <a:tbl>
              <a:tblPr firstRow="1" firstCol="1" bandRow="1"/>
              <a:tblGrid>
                <a:gridCol w="2976643"/>
                <a:gridCol w="663401"/>
                <a:gridCol w="837183"/>
                <a:gridCol w="816464"/>
                <a:gridCol w="816464"/>
                <a:gridCol w="816464"/>
                <a:gridCol w="816464"/>
                <a:gridCol w="816464"/>
              </a:tblGrid>
              <a:tr h="44366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значение 2018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2819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Прирост количества экспортеров (нарастающим итогом)</a:t>
                      </a:r>
                      <a:endParaRPr lang="ru-RU" sz="1400" b="1" u="none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5790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sp>
        <p:nvSpPr>
          <p:cNvPr id="7" name="Shape 435"/>
          <p:cNvSpPr/>
          <p:nvPr/>
        </p:nvSpPr>
        <p:spPr>
          <a:xfrm>
            <a:off x="2694219" y="57256"/>
            <a:ext cx="3971598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600" dirty="0"/>
              <a:t>Национальный проект </a:t>
            </a:r>
            <a:r>
              <a:rPr lang="ru-RU" sz="1600" dirty="0" smtClean="0"/>
              <a:t>«Демография»</a:t>
            </a:r>
            <a:endParaRPr lang="ru-RU" sz="1600" dirty="0"/>
          </a:p>
          <a:p>
            <a:r>
              <a:rPr lang="ru-RU" sz="1600" dirty="0"/>
              <a:t>муниципальный район </a:t>
            </a:r>
            <a:r>
              <a:rPr lang="ru-RU" sz="1600" dirty="0" smtClean="0"/>
              <a:t>Волжский</a:t>
            </a:r>
            <a:endParaRPr lang="ru-RU" sz="16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275228"/>
              </p:ext>
            </p:extLst>
          </p:nvPr>
        </p:nvGraphicFramePr>
        <p:xfrm>
          <a:off x="333273" y="836712"/>
          <a:ext cx="8559547" cy="5041318"/>
        </p:xfrm>
        <a:graphic>
          <a:graphicData uri="http://schemas.openxmlformats.org/drawingml/2006/table">
            <a:tbl>
              <a:tblPr firstRow="1" firstCol="1" bandRow="1"/>
              <a:tblGrid>
                <a:gridCol w="4603801"/>
                <a:gridCol w="792088"/>
                <a:gridCol w="504056"/>
                <a:gridCol w="504056"/>
                <a:gridCol w="504056"/>
                <a:gridCol w="576064"/>
                <a:gridCol w="504056"/>
                <a:gridCol w="571370"/>
              </a:tblGrid>
              <a:tr h="36003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значение 2018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7878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Доступность дошкольного образования для детей в возрасте от полутора до трех лет (проценты)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Times New Roman"/>
                        <a:cs typeface="Times New Roman"/>
                        <a:sym typeface="Arial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100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Times New Roman"/>
                        <a:cs typeface="Times New Roman"/>
                        <a:sym typeface="Arial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100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Times New Roman"/>
                        <a:cs typeface="Times New Roman"/>
                        <a:sym typeface="Arial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100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Times New Roman"/>
                        <a:cs typeface="Times New Roman"/>
                        <a:sym typeface="Arial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100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Times New Roman"/>
                        <a:cs typeface="Times New Roman"/>
                        <a:sym typeface="Arial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100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Times New Roman"/>
                        <a:cs typeface="Times New Roman"/>
                        <a:sym typeface="Arial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100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Times New Roman"/>
                        <a:cs typeface="Times New Roman"/>
                        <a:sym typeface="Arial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100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Times New Roman"/>
                        <a:cs typeface="Times New Roman"/>
                        <a:sym typeface="Arial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377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Доля детей и молодежи Самарской области (возраст от 3 до 29 лет), систематически занимающихся физической культурой и спортом, в общей численности детей и молодежи Самарской области (возраст от 3 до 29 лет)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77,4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Times New Roman"/>
                        <a:cs typeface="Times New Roman"/>
                        <a:sym typeface="Arial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80,2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81,5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82,9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84,3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85,6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87,0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377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Доля населения Самарской области среднего возраста (женщины от 30 до 54 лет, мужчины от 30 до 59 лет), систематически занимающихся физической культурой и спортом, в общей численности населения Самарской области среднего возраста (женщины от 30 до 54 лет, мужчины от 30 до 59 лет)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13,4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Times New Roman"/>
                        <a:cs typeface="Times New Roman"/>
                        <a:sym typeface="Arial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24,5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30,0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35,5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41,0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46,5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52,0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377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Доля населения Самарской области старшего возраста (женщины от 55 до 79 лет, мужчины от 60 до 79 лет), систематически занимающихся физической культурой и спортом в общей численности населения Самарской области старшего возраста (женщины от 55 до 79 лет, мужчины от 60 до 79 лет)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6,8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Times New Roman"/>
                        <a:cs typeface="Times New Roman"/>
                        <a:sym typeface="Arial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11,2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13,7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16,1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18,6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21,0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24,0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377878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Количество проведенных мероприятий по организации социального туризма, позволяющего гражданам пожилого возраста ближе познакомиться с историей родного края, его природными ресурсами, традициями, культурным наследием (посещение музеев, театров, галерей, выставок, исторических и святых мест)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Times New Roman"/>
                        <a:cs typeface="Times New Roman"/>
                        <a:sym typeface="Arial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―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Не менее 2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Не менее 2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Не менее 2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Не менее 2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Не менее 2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Не менее 2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377878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Количество проведенных мероприятий по привлечению пожилых людей с активной жизненной позицией к воспитанию подрастающего поколения (встречи со старшеклассниками, направленные на патриотическое воспитание молодежи, сохранение семейных, культурных и исторических ценностей, пропаганду здорового образа жизни)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Times New Roman"/>
                        <a:cs typeface="Times New Roman"/>
                        <a:sym typeface="Arial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―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Не менее 4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Не менее 4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Не менее 4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Не менее 4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Не менее 4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Не менее 4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24346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t>5</a:t>
            </a:fld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3199" y="998639"/>
            <a:ext cx="4640809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ru-RU" sz="1050" b="1" dirty="0" smtClean="0">
                <a:solidFill>
                  <a:prstClr val="black"/>
                </a:solidFill>
              </a:rPr>
              <a:t>«Развитие системы оказания первичной МСП»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ru-RU" sz="1050" b="1" dirty="0" smtClean="0">
                <a:solidFill>
                  <a:prstClr val="black"/>
                </a:solidFill>
              </a:rPr>
              <a:t>«Борьба с сердечно-сосудистыми заболеваниями»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ru-RU" sz="1050" b="1" dirty="0">
                <a:solidFill>
                  <a:prstClr val="black"/>
                </a:solidFill>
              </a:rPr>
              <a:t>«Борьба с онкологическими заболеваниями»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ru-RU" sz="1050" b="1" dirty="0" smtClean="0">
                <a:solidFill>
                  <a:prstClr val="black"/>
                </a:solidFill>
              </a:rPr>
              <a:t>«Развитие </a:t>
            </a:r>
            <a:r>
              <a:rPr lang="ru-RU" sz="1050" b="1" dirty="0">
                <a:solidFill>
                  <a:prstClr val="black"/>
                </a:solidFill>
              </a:rPr>
              <a:t>детского здравоохранения»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ru-RU" sz="1050" b="1" dirty="0" smtClean="0">
                <a:solidFill>
                  <a:prstClr val="black"/>
                </a:solidFill>
              </a:rPr>
              <a:t>«Обеспечение </a:t>
            </a:r>
            <a:r>
              <a:rPr lang="ru-RU" sz="1050" b="1" dirty="0">
                <a:solidFill>
                  <a:prstClr val="black"/>
                </a:solidFill>
              </a:rPr>
              <a:t>медицинских организаций системы здравоохранения квалифицированными кадрами»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ru-RU" sz="1050" b="1" dirty="0">
                <a:solidFill>
                  <a:prstClr val="black"/>
                </a:solidFill>
              </a:rPr>
              <a:t>«Создание единого цифрового контура в </a:t>
            </a:r>
            <a:r>
              <a:rPr lang="ru-RU" sz="1050" b="1" dirty="0" smtClean="0">
                <a:solidFill>
                  <a:prstClr val="black"/>
                </a:solidFill>
              </a:rPr>
              <a:t>здравоохранении»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ru-RU" sz="1050" b="1" dirty="0">
                <a:solidFill>
                  <a:prstClr val="black"/>
                </a:solidFill>
              </a:rPr>
              <a:t>«Развитие экспорта медицинских услуг»</a:t>
            </a:r>
            <a:endParaRPr lang="ru-RU" sz="1050" b="1" dirty="0" smtClean="0">
              <a:solidFill>
                <a:prstClr val="black"/>
              </a:solidFill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endParaRPr lang="ru-RU" sz="1100" b="1" dirty="0" smtClean="0">
              <a:solidFill>
                <a:prstClr val="black"/>
              </a:solidFill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endParaRPr lang="ru-RU" sz="1100" b="1" dirty="0" smtClean="0">
              <a:solidFill>
                <a:prstClr val="black"/>
              </a:solidFill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endParaRPr lang="ru-RU" sz="1100" b="1" dirty="0">
              <a:solidFill>
                <a:prstClr val="black"/>
              </a:solidFill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endParaRPr lang="ru-RU" sz="1100" b="1" dirty="0" smtClean="0">
              <a:solidFill>
                <a:prstClr val="black"/>
              </a:solidFill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endParaRPr lang="ru-RU" sz="1100" b="1" kern="0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164507" y="744959"/>
            <a:ext cx="51275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</a:rPr>
              <a:t>Федеральные проекты, входящие в состав: </a:t>
            </a:r>
            <a:endParaRPr lang="ru-RU" sz="1200" b="1" dirty="0">
              <a:solidFill>
                <a:srgbClr val="00B050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164505" y="2395627"/>
            <a:ext cx="49665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Целевые показатели:</a:t>
            </a:r>
            <a:endParaRPr lang="ru-RU" sz="1600" b="1" dirty="0">
              <a:solidFill>
                <a:srgbClr val="00B050"/>
              </a:solidFill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56506"/>
              </p:ext>
            </p:extLst>
          </p:nvPr>
        </p:nvGraphicFramePr>
        <p:xfrm>
          <a:off x="109103" y="5432656"/>
          <a:ext cx="8928993" cy="12604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942"/>
                <a:gridCol w="825257"/>
                <a:gridCol w="1008112"/>
                <a:gridCol w="1008112"/>
                <a:gridCol w="1045689"/>
                <a:gridCol w="1003388"/>
                <a:gridCol w="983520"/>
                <a:gridCol w="998617"/>
                <a:gridCol w="1081356"/>
              </a:tblGrid>
              <a:tr h="478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Субъект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РФ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Уровень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софинан-сирования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2019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2021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2019-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2024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</a:tr>
              <a:tr h="314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Самарская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область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43,35 %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(ФБ)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1 512,851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2 418,653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867,594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786,281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290,422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388,162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6263,96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</a:tr>
              <a:tr h="314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56,65%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(ОБ)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947,373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1 176,001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1 190,987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1 355,410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2 217,260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1 299,010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8186,04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</a:tr>
            </a:tbl>
          </a:graphicData>
        </a:graphic>
      </p:graphicFrame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BE282341-7461-4278-8440-05D20DE090ED}"/>
              </a:ext>
            </a:extLst>
          </p:cNvPr>
          <p:cNvSpPr/>
          <p:nvPr/>
        </p:nvSpPr>
        <p:spPr>
          <a:xfrm>
            <a:off x="78369" y="5155736"/>
            <a:ext cx="91408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</a:rPr>
              <a:t>Ресурсы (</a:t>
            </a:r>
            <a:r>
              <a:rPr lang="ru-RU" sz="1200" b="1" dirty="0">
                <a:solidFill>
                  <a:srgbClr val="00B050"/>
                </a:solidFill>
              </a:rPr>
              <a:t>млн. рублей):  </a:t>
            </a:r>
            <a:r>
              <a:rPr lang="ru-RU" sz="1200" b="1" dirty="0" smtClean="0">
                <a:solidFill>
                  <a:srgbClr val="00B050"/>
                </a:solidFill>
              </a:rPr>
              <a:t>ФБ+ОБ+ 5833,8 млн. рублей – бюджеты государственных внебюджетных фондов РФ</a:t>
            </a:r>
            <a:r>
              <a:rPr lang="ru-RU" sz="1200" b="1" dirty="0" smtClean="0"/>
              <a:t> </a:t>
            </a:r>
            <a:endParaRPr lang="ru-RU" sz="12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52847"/>
              </p:ext>
            </p:extLst>
          </p:nvPr>
        </p:nvGraphicFramePr>
        <p:xfrm>
          <a:off x="37095" y="2730901"/>
          <a:ext cx="9073008" cy="2297430"/>
        </p:xfrm>
        <a:graphic>
          <a:graphicData uri="http://schemas.openxmlformats.org/drawingml/2006/table">
            <a:tbl>
              <a:tblPr firstRow="1" firstCol="1" bandRow="1"/>
              <a:tblGrid>
                <a:gridCol w="3168352"/>
                <a:gridCol w="720080"/>
                <a:gridCol w="678263"/>
                <a:gridCol w="826294"/>
                <a:gridCol w="826294"/>
                <a:gridCol w="826294"/>
                <a:gridCol w="826294"/>
                <a:gridCol w="1201137"/>
              </a:tblGrid>
              <a:tr h="44945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Целевой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значение за 2018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2020 г.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2022 г.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2023 г.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2024 г.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6455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u="none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Снижение смертности населения трудоспособного возраста (на 100 тыс.)</a:t>
                      </a:r>
                      <a:endParaRPr lang="ru-RU" sz="1050" b="1" u="none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529,5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510,0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500,0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480,0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470,0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450,0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420,0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6455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Снижение смертности от болезней системы кровообращения (на 100 тыс.)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600,4</a:t>
                      </a:r>
                      <a:endParaRPr lang="ru-RU" sz="11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570,0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550,0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525,0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485,0</a:t>
                      </a:r>
                      <a:endParaRPr lang="ru-RU" sz="11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455,0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443,5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6455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Снижение смертности от злокачественных </a:t>
                      </a:r>
                    </a:p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новообразований</a:t>
                      </a:r>
                      <a:r>
                        <a:rPr lang="ru-RU" sz="1050" b="1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(на 100 тыс.)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194,0</a:t>
                      </a:r>
                      <a:endParaRPr lang="ru-RU" sz="11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201,8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199,0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197,0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195,0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192,9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7946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Снижение младенческой смертности  </a:t>
                      </a:r>
                    </a:p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(на 1 тыс. родившихся детей)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4,5</a:t>
                      </a:r>
                      <a:endParaRPr lang="ru-RU" sz="11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4,3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b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4,2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4,1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346455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Охват всех граждан профилактическими медицинскими осмотрами, % 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43,3</a:t>
                      </a:r>
                      <a:endParaRPr lang="ru-RU" sz="11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41,8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43,4</a:t>
                      </a:r>
                      <a:endParaRPr lang="ru-RU" sz="11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45,0</a:t>
                      </a:r>
                      <a:endParaRPr lang="ru-RU" sz="11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53,5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59,7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70,0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Shape 435"/>
          <p:cNvSpPr/>
          <p:nvPr/>
        </p:nvSpPr>
        <p:spPr>
          <a:xfrm>
            <a:off x="1489381" y="167352"/>
            <a:ext cx="657166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НАЦИОНАЛЬНЫЙ ПРОЕКТ «ЗДРАВООХРАНЕНИЕ»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  <a:ea typeface="MS Mincho" pitchFamily="49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744958"/>
            <a:ext cx="51125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rgbClr val="FF0000"/>
                </a:solidFill>
              </a:rPr>
              <a:t>Стратегическая цель: увеличение ОПЖ до 78 лет к 2024 г.</a:t>
            </a:r>
          </a:p>
          <a:p>
            <a:r>
              <a:rPr lang="ru-RU" sz="1200" b="1" i="1" dirty="0" smtClean="0">
                <a:solidFill>
                  <a:srgbClr val="FF0000"/>
                </a:solidFill>
              </a:rPr>
              <a:t>Основные цели: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i="1" dirty="0" smtClean="0">
                <a:solidFill>
                  <a:schemeClr val="tx1"/>
                </a:solidFill>
              </a:rPr>
              <a:t>Снижение смертности населения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i="1" dirty="0" smtClean="0">
                <a:solidFill>
                  <a:schemeClr val="tx1"/>
                </a:solidFill>
              </a:rPr>
              <a:t>Ликвидация </a:t>
            </a:r>
            <a:r>
              <a:rPr lang="ru-RU" sz="1100" b="1" i="1" dirty="0">
                <a:solidFill>
                  <a:schemeClr val="tx1"/>
                </a:solidFill>
              </a:rPr>
              <a:t>кадрового </a:t>
            </a:r>
            <a:r>
              <a:rPr lang="ru-RU" sz="1100" b="1" i="1" dirty="0" smtClean="0">
                <a:solidFill>
                  <a:schemeClr val="tx1"/>
                </a:solidFill>
              </a:rPr>
              <a:t>дефицита в первичном звене здравоохранения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i="1" dirty="0" smtClean="0">
                <a:solidFill>
                  <a:schemeClr val="tx1"/>
                </a:solidFill>
              </a:rPr>
              <a:t>Охват всех </a:t>
            </a:r>
            <a:r>
              <a:rPr lang="ru-RU" sz="1100" b="1" i="1" dirty="0">
                <a:solidFill>
                  <a:schemeClr val="tx1"/>
                </a:solidFill>
              </a:rPr>
              <a:t>граждан профилактическими медицинскими осмотрами не реже одного раза в </a:t>
            </a:r>
            <a:r>
              <a:rPr lang="ru-RU" sz="1100" b="1" i="1" dirty="0" smtClean="0">
                <a:solidFill>
                  <a:schemeClr val="tx1"/>
                </a:solidFill>
              </a:rPr>
              <a:t>год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i="1" dirty="0" smtClean="0">
                <a:solidFill>
                  <a:schemeClr val="tx1"/>
                </a:solidFill>
              </a:rPr>
              <a:t>Обеспечение </a:t>
            </a:r>
            <a:r>
              <a:rPr lang="ru-RU" sz="1100" b="1" i="1" dirty="0">
                <a:solidFill>
                  <a:schemeClr val="tx1"/>
                </a:solidFill>
              </a:rPr>
              <a:t>оптимальной доступности для </a:t>
            </a:r>
            <a:r>
              <a:rPr lang="ru-RU" sz="1100" b="1" i="1" dirty="0" smtClean="0">
                <a:solidFill>
                  <a:schemeClr val="tx1"/>
                </a:solidFill>
              </a:rPr>
              <a:t>населения первичной медико-санитарной помощи и оптимизация её работы</a:t>
            </a:r>
          </a:p>
          <a:p>
            <a:endParaRPr lang="ru-RU" sz="1200" b="1" i="1" dirty="0" smtClean="0">
              <a:solidFill>
                <a:srgbClr val="FF0000"/>
              </a:solidFill>
            </a:endParaRPr>
          </a:p>
          <a:p>
            <a:endParaRPr lang="ru-RU" sz="1200" b="1" i="1" dirty="0" smtClean="0">
              <a:solidFill>
                <a:srgbClr val="FF0000"/>
              </a:solidFill>
            </a:endParaRPr>
          </a:p>
          <a:p>
            <a:endParaRPr lang="ru-RU" sz="1000" b="1" i="1" dirty="0" smtClean="0">
              <a:solidFill>
                <a:srgbClr val="FF0000"/>
              </a:solidFill>
            </a:endParaRPr>
          </a:p>
          <a:p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86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251520" y="20083"/>
            <a:ext cx="8388423" cy="76470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НАЦИОНАЛЬНЫЙ ПРОЕКТ «ЗДРАВООХРАНЕНИЕ»</a:t>
            </a:r>
            <a:br>
              <a:rPr lang="ru-RU" dirty="0"/>
            </a:br>
            <a:r>
              <a:rPr dirty="0" smtClean="0"/>
              <a:t> </a:t>
            </a:r>
            <a:endParaRPr dirty="0"/>
          </a:p>
        </p:txBody>
      </p:sp>
      <p:sp>
        <p:nvSpPr>
          <p:cNvPr id="434" name="Shape 434"/>
          <p:cNvSpPr/>
          <p:nvPr/>
        </p:nvSpPr>
        <p:spPr>
          <a:xfrm>
            <a:off x="1168146" y="908720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435" name="Shape 435"/>
          <p:cNvSpPr/>
          <p:nvPr/>
        </p:nvSpPr>
        <p:spPr>
          <a:xfrm>
            <a:off x="2666973" y="57256"/>
            <a:ext cx="402610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800" dirty="0" smtClean="0"/>
              <a:t> </a:t>
            </a:r>
          </a:p>
          <a:p>
            <a:r>
              <a:rPr lang="ru-RU" sz="1800" dirty="0"/>
              <a:t>м</a:t>
            </a:r>
            <a:r>
              <a:rPr lang="ru-RU" sz="1800" dirty="0" smtClean="0"/>
              <a:t>униципальный район Волжский </a:t>
            </a:r>
            <a:endParaRPr lang="ru-RU" sz="1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927417"/>
              </p:ext>
            </p:extLst>
          </p:nvPr>
        </p:nvGraphicFramePr>
        <p:xfrm>
          <a:off x="107503" y="836713"/>
          <a:ext cx="8928993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6331"/>
                <a:gridCol w="2976331"/>
                <a:gridCol w="2976331"/>
              </a:tblGrid>
              <a:tr h="52781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Ключевые</a:t>
                      </a:r>
                      <a:r>
                        <a:rPr lang="ru-RU" b="1" baseline="0" dirty="0" smtClean="0"/>
                        <a:t> мероприятия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Объем</a:t>
                      </a:r>
                      <a:r>
                        <a:rPr lang="ru-RU" b="1" baseline="0" dirty="0" smtClean="0"/>
                        <a:t> финансирования (федеральные средства/областные средства)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Краткое обоснование</a:t>
                      </a:r>
                      <a:r>
                        <a:rPr lang="ru-RU" b="1" baseline="0" dirty="0" smtClean="0"/>
                        <a:t> наличия данного мероприятия в региональной составляющей НП</a:t>
                      </a:r>
                      <a:endParaRPr lang="ru-RU" b="1" dirty="0"/>
                    </a:p>
                  </a:txBody>
                  <a:tcPr/>
                </a:tc>
              </a:tr>
              <a:tr h="29322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B050"/>
                          </a:solidFill>
                        </a:rPr>
                        <a:t>«Развитие системы оказания первичной медико-санитарной помощи»:</a:t>
                      </a:r>
                      <a:endParaRPr lang="ru-RU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8210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Охват граждан профилактическими медицинскими осмотрами,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включая диспансеризацию, профилактические осмотры и отдельные методы исследования, всего – 19700 чел.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За счет средств ОМС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Выполнение Указа Президента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РФ в части обеспечения охвата всех граждан профилактическими медицинскими осмотрами не реже 1 раза в год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848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B050"/>
                          </a:solidFill>
                        </a:rPr>
                        <a:t>«Создание единого цифрового контура в здравоохранении на основе единой государственной информационной системы здравоохранения (ЕГИСЗ)»:</a:t>
                      </a:r>
                      <a:endParaRPr lang="ru-RU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  <a:tr h="1554111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Планируется оснащение вычислительной техникой, медицинской информационной системой, подключение к централизованным сервисам по лабораторным и лучевым исследованиям, телемедицинским консультациям. В настоящее время завершается аудит оснащенности медицинских учреждений и формирование потребности </a:t>
                      </a:r>
                      <a:br>
                        <a:rPr lang="ru-RU" sz="1200" b="0" dirty="0" smtClean="0"/>
                      </a:br>
                      <a:r>
                        <a:rPr lang="ru-RU" sz="1200" b="0" dirty="0" smtClean="0"/>
                        <a:t>на 2019-2021 гг.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Финансирование проекта и мероприятия по объектам не выделены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Выполнение Указа Президента РФ в части создания механизмов взаимодействия медицинских организаций на основе единой государственной информационной системы в сфере здравоохранения</a:t>
                      </a:r>
                      <a:endParaRPr lang="ru-RU" sz="12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6814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7504" y="692696"/>
            <a:ext cx="8784976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>
                <a:solidFill>
                  <a:srgbClr val="00B050"/>
                </a:solidFill>
              </a:rPr>
              <a:t>«Обеспечение медицинских организаций системы здравоохранения Самарской области квалифицированными кадрами»: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0"/>
            <a:ext cx="7272808" cy="83671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НАЦИОНАЛЬНЫЙ ПРОЕКТ «ЗДРАВООХРАНЕНИЕ»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муниципальный район </a:t>
            </a:r>
            <a:r>
              <a:rPr lang="ru-RU" dirty="0" smtClean="0">
                <a:solidFill>
                  <a:schemeClr val="bg1"/>
                </a:solidFill>
              </a:rPr>
              <a:t>Волжский 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737911"/>
              </p:ext>
            </p:extLst>
          </p:nvPr>
        </p:nvGraphicFramePr>
        <p:xfrm>
          <a:off x="107505" y="1297799"/>
          <a:ext cx="8928990" cy="5166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359"/>
                <a:gridCol w="2834431"/>
                <a:gridCol w="2854200"/>
              </a:tblGrid>
              <a:tr h="475017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/>
                        <a:t>Ключевые</a:t>
                      </a:r>
                      <a:r>
                        <a:rPr lang="ru-RU" sz="900" b="1" baseline="0" dirty="0" smtClean="0"/>
                        <a:t> мероприятия в 2019 году и на 2020 – 2024 годы</a:t>
                      </a:r>
                      <a:endParaRPr lang="ru-RU" sz="900" b="1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Объем</a:t>
                      </a:r>
                      <a:r>
                        <a:rPr lang="ru-RU" sz="900" b="1" baseline="0" dirty="0" smtClean="0"/>
                        <a:t> финансирования на 2019 год и на 2020 – 2024 годы (федеральные средства/областные средства)</a:t>
                      </a:r>
                      <a:endParaRPr lang="ru-RU" sz="9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Краткое обоснование</a:t>
                      </a:r>
                      <a:r>
                        <a:rPr lang="ru-RU" sz="900" b="1" baseline="0" dirty="0" smtClean="0"/>
                        <a:t> наличия данного мероприятия в региональной составляющей НП</a:t>
                      </a:r>
                      <a:endParaRPr lang="ru-RU" sz="9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874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Осуществление единовременных компенсационных выплат медицинским работникам (врачам и фельдшерам)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 возрасте до 50 лет, прибывшим (переехавшим) на работу в сельские населенные пункты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При наличии прибывших (переехавших) медицинских работников  будет выплачено 14 млн. рублей 14 врачам  и 2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млн.рублей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4 фельдшерам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софинансирование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0" baseline="0" smtClean="0">
                          <a:solidFill>
                            <a:schemeClr val="tx1"/>
                          </a:solidFill>
                        </a:rPr>
                        <a:t>ФБ+ОБ) в 2019 году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Выполнение Указа Президента РФ в части обеспечения медицинских организаций квалифицированными кадрами, включая внедрение системы непрерывного образования медицинских работников</a:t>
                      </a:r>
                    </a:p>
                    <a:p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7260">
                <a:tc>
                  <a:txBody>
                    <a:bodyPr/>
                    <a:lstStyle/>
                    <a:p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Организация целевого обучения, в том числе обеспечение стипендиями за счет средств бюджета Самарской области, лиц с высшим медицинским и (или) фармацевтическим образованием в ординатуре для государственных медицинских организаций Самарской области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За  счет средств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областного бюджета 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Выполнение Указа Президента РФ в части обеспечения медицинских организаций квалифицированными кадрами, включая внедрение системы непрерывного образования медицинских работников</a:t>
                      </a:r>
                    </a:p>
                    <a:p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5779">
                <a:tc>
                  <a:txBody>
                    <a:bodyPr/>
                    <a:lstStyle/>
                    <a:p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Предоставление денежной выплаты медицинским работникам Самарской области, трудоустроившимся по наиболее востребованной медицинской специальности, включенной в ежегодно утверждаемый перечень востребованных медицинских специальностей, в первую очередь амбулаторно-поликлинического звена, скорой медицинской помощи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За  счет средств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областного бюджета 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Выполнение Указа Президента РФ в части обеспечения медицинских организаций квалифицированными кадрами, включая внедрение системы непрерывного образования медицинских работников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144492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7" name="Shape 435"/>
          <p:cNvSpPr/>
          <p:nvPr/>
        </p:nvSpPr>
        <p:spPr>
          <a:xfrm>
            <a:off x="1719596" y="57256"/>
            <a:ext cx="592085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800" dirty="0"/>
              <a:t>НАЦИОНАЛЬНЫЙ ПРОЕКТ «ЗДРАВООХРАНЕНИЕ»</a:t>
            </a:r>
          </a:p>
          <a:p>
            <a:r>
              <a:rPr lang="ru-RU" sz="1800" dirty="0" smtClean="0"/>
              <a:t>муниципальный </a:t>
            </a:r>
            <a:r>
              <a:rPr lang="ru-RU" sz="1800" smtClean="0"/>
              <a:t>район Волжский</a:t>
            </a:r>
            <a:endParaRPr lang="ru-RU" sz="18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613180"/>
              </p:ext>
            </p:extLst>
          </p:nvPr>
        </p:nvGraphicFramePr>
        <p:xfrm>
          <a:off x="179515" y="1298375"/>
          <a:ext cx="8856984" cy="4047360"/>
        </p:xfrm>
        <a:graphic>
          <a:graphicData uri="http://schemas.openxmlformats.org/drawingml/2006/table">
            <a:tbl>
              <a:tblPr firstRow="1" firstCol="1" bandRow="1"/>
              <a:tblGrid>
                <a:gridCol w="3080080"/>
                <a:gridCol w="686454"/>
                <a:gridCol w="836308"/>
                <a:gridCol w="874802"/>
                <a:gridCol w="844835"/>
                <a:gridCol w="844835"/>
                <a:gridCol w="844835"/>
                <a:gridCol w="844835"/>
              </a:tblGrid>
              <a:tr h="43817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значение 2018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26737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u="none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Количество баннеров, размещенных МО, посвященных профилактике заболеваний, прохождению профилактических медицинских осмотров (на 10 тыс. населения МО, для городов на 1 внутригородской район) </a:t>
                      </a:r>
                      <a:endParaRPr lang="ru-RU" sz="1050" b="1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1197861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Укомплектованность врачебных должностей в подразделениях, оказывающих медицинскую помощь в амбулаторных условиях (физическими лицами при коэффициенте совместительства не более  1,2) в Самарской области,  %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74,0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82,4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84,4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87,4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91,4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96,4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</a:tr>
              <a:tr h="1197861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Укомплектованность должностей среднего медицинского персонала в подразделениях, оказывающих медицинскую помощь в амбулаторных условиях (физическими лицами при коэффициенте совместительства не более  1,2), в Самарской области, %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64,5</a:t>
                      </a:r>
                      <a:endParaRPr lang="ru-RU" sz="1400" b="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65,9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67,0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69,2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72,5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79,5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93,7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7356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t>9</a:t>
            </a:fld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177717" y="1237401"/>
            <a:ext cx="49533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1. КУЛЬТУРНАЯ СРЕДА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177717" y="1533072"/>
            <a:ext cx="49427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2. ТВОРЧЕСКИЕ ЛЮДИ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177717" y="1840848"/>
            <a:ext cx="61962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3. ЦИФРОВАЯ КУЛЬТУРА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164507" y="744959"/>
            <a:ext cx="51275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Федеральные проекты, входящие в состав: 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164506" y="2148625"/>
            <a:ext cx="31730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Целевые показатели:</a:t>
            </a:r>
            <a:endParaRPr lang="ru-RU" sz="1600" b="1" dirty="0">
              <a:solidFill>
                <a:srgbClr val="00B050"/>
              </a:solidFill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140971"/>
              </p:ext>
            </p:extLst>
          </p:nvPr>
        </p:nvGraphicFramePr>
        <p:xfrm>
          <a:off x="107504" y="5302880"/>
          <a:ext cx="8928993" cy="1139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942"/>
                <a:gridCol w="825257"/>
                <a:gridCol w="1008112"/>
                <a:gridCol w="1008112"/>
                <a:gridCol w="1045689"/>
                <a:gridCol w="1003388"/>
                <a:gridCol w="983520"/>
                <a:gridCol w="998617"/>
                <a:gridCol w="1081356"/>
              </a:tblGrid>
              <a:tr h="39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софинан-сирования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</a:tr>
              <a:tr h="302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Самарская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6,7%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20,46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50,34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50,34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50,34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171,48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</a:tr>
              <a:tr h="263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93,3%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761,08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405,88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401,65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270,64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262,45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270,64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2372,34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</a:tr>
            </a:tbl>
          </a:graphicData>
        </a:graphic>
      </p:graphicFrame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BE282341-7461-4278-8440-05D20DE090ED}"/>
              </a:ext>
            </a:extLst>
          </p:cNvPr>
          <p:cNvSpPr/>
          <p:nvPr/>
        </p:nvSpPr>
        <p:spPr>
          <a:xfrm>
            <a:off x="177717" y="4875763"/>
            <a:ext cx="27815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Ресурсы (млн. рублей): 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sp>
        <p:nvSpPr>
          <p:cNvPr id="14" name="Shape 435"/>
          <p:cNvSpPr/>
          <p:nvPr/>
        </p:nvSpPr>
        <p:spPr>
          <a:xfrm>
            <a:off x="2167449" y="167352"/>
            <a:ext cx="521552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НАЦИОНАЛЬНЫЙ ПРОЕКТ «КУЛЬТУРА»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  <a:ea typeface="MS Mincho" pitchFamily="49" charset="-128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799174"/>
              </p:ext>
            </p:extLst>
          </p:nvPr>
        </p:nvGraphicFramePr>
        <p:xfrm>
          <a:off x="177717" y="2487181"/>
          <a:ext cx="8727974" cy="2256249"/>
        </p:xfrm>
        <a:graphic>
          <a:graphicData uri="http://schemas.openxmlformats.org/drawingml/2006/table">
            <a:tbl>
              <a:tblPr firstRow="1" firstCol="1" bandRow="1"/>
              <a:tblGrid>
                <a:gridCol w="3903438"/>
                <a:gridCol w="1051851"/>
                <a:gridCol w="709365"/>
                <a:gridCol w="700187"/>
                <a:gridCol w="612664"/>
                <a:gridCol w="612664"/>
                <a:gridCol w="560887"/>
                <a:gridCol w="576918"/>
              </a:tblGrid>
              <a:tr h="166937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Целевой 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05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значение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01.01.2018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Период, год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9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1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90553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Увеличение на 15% числа посещений организаций культуры 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(%) (нарастающим итогом)</a:t>
                      </a:r>
                      <a:endParaRPr lang="ru-RU" sz="1400" b="1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12900,07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тыс. посещений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101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103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03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107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77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1060491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Увеличение числа обращений к цифровым ресурсам в сфере культуры в 5 раз 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(нарастающим итогом)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0,070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млн. обращений</a:t>
                      </a:r>
                      <a:endParaRPr lang="ru-RU" sz="1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0,07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0,11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0,14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0,21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0,28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0,35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480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ШАБЛОН_МЭР_СО - копия">
  <a:themeElements>
    <a:clrScheme name="_ШАБЛОН_МЭР_СО - копия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_ШАБЛОН_МЭР_СО - копия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_ШАБЛОН_МЭР_СО - копи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_ШАБЛОН_МЭР_СО - копия">
  <a:themeElements>
    <a:clrScheme name="_ШАБЛОН_МЭР_СО - копия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_ШАБЛОН_МЭР_СО - копия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_ШАБЛОН_МЭР_СО - копи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2568</TotalTime>
  <Words>7917</Words>
  <Application>Microsoft Office PowerPoint</Application>
  <PresentationFormat>Экран (4:3)</PresentationFormat>
  <Paragraphs>1515</Paragraphs>
  <Slides>32</Slides>
  <Notes>29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_ШАБЛОН_МЭР_СО - копия</vt:lpstr>
      <vt:lpstr>ИНФОРМАЦИЯ О РЕАЛИЗАЦИИ НАЦИОНАЛЬНЫХ ПРОЕКТОВ НА ТЕРРИТОРИИ МУНИЦИПАЛЬНОГО РАЙОНА ВОЛЖСКИЙ</vt:lpstr>
      <vt:lpstr>Презентация PowerPoint</vt:lpstr>
      <vt:lpstr> </vt:lpstr>
      <vt:lpstr>Презентация PowerPoint</vt:lpstr>
      <vt:lpstr>Презентация PowerPoint</vt:lpstr>
      <vt:lpstr>НАЦИОНАЛЬНЫЙ ПРОЕКТ «ЗДРАВООХРАНЕНИЕ»  </vt:lpstr>
      <vt:lpstr>НАЦИОНАЛЬНЫЙ ПРОЕКТ «ЗДРАВООХРАНЕНИЕ» муниципальный район Волжский  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БЕЗОПАСНЫЕ И КАЧЕСТВЕННЫЕ АВТОМОБИЛЬНЫЕ ДОРОГИ муниципальный район Волжский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ПРОЕКТ «Наименование»</dc:title>
  <dc:creator>Шайхова Л.Р.</dc:creator>
  <cp:lastModifiedBy>Дерябин</cp:lastModifiedBy>
  <cp:revision>97</cp:revision>
  <cp:lastPrinted>2019-03-13T16:09:54Z</cp:lastPrinted>
  <dcterms:modified xsi:type="dcterms:W3CDTF">2019-04-23T10:24:58Z</dcterms:modified>
</cp:coreProperties>
</file>